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 Medium" charset="1" panose="020B0603030501040103"/>
      <p:regular r:id="rId15"/>
    </p:embeddedFont>
    <p:embeddedFont>
      <p:font typeface="Canva Sans Bold" charset="1" panose="020B0803030501040103"/>
      <p:regular r:id="rId16"/>
    </p:embeddedFont>
    <p:embeddedFont>
      <p:font typeface="Canva Sans" charset="1" panose="020B05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3.png" Type="http://schemas.openxmlformats.org/officeDocument/2006/relationships/image"/><Relationship Id="rId7" Target="../media/image8.png" Type="http://schemas.openxmlformats.org/officeDocument/2006/relationships/image"/><Relationship Id="rId8" Target="../media/image6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4591" y="-653351"/>
            <a:ext cx="3335222" cy="3026714"/>
          </a:xfrm>
          <a:custGeom>
            <a:avLst/>
            <a:gdLst/>
            <a:ahLst/>
            <a:cxnLst/>
            <a:rect r="r" b="b" t="t" l="l"/>
            <a:pathLst>
              <a:path h="3026714" w="3335222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77434" y="-1093686"/>
            <a:ext cx="2669512" cy="2469299"/>
          </a:xfrm>
          <a:custGeom>
            <a:avLst/>
            <a:gdLst/>
            <a:ahLst/>
            <a:cxnLst/>
            <a:rect r="r" b="b" t="t" l="l"/>
            <a:pathLst>
              <a:path h="2469299" w="2669512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8651" y="8858795"/>
            <a:ext cx="2268425" cy="1990543"/>
          </a:xfrm>
          <a:custGeom>
            <a:avLst/>
            <a:gdLst/>
            <a:ahLst/>
            <a:cxnLst/>
            <a:rect r="r" b="b" t="t" l="l"/>
            <a:pathLst>
              <a:path h="1990543" w="2268425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29396">
            <a:off x="16595204" y="61939"/>
            <a:ext cx="3367561" cy="3245487"/>
          </a:xfrm>
          <a:custGeom>
            <a:avLst/>
            <a:gdLst/>
            <a:ahLst/>
            <a:cxnLst/>
            <a:rect r="r" b="b" t="t" l="l"/>
            <a:pathLst>
              <a:path h="3245487" w="3367561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214591" y="3572091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36567" y="4592514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726236">
            <a:off x="13288786" y="-648443"/>
            <a:ext cx="4156830" cy="1979691"/>
          </a:xfrm>
          <a:custGeom>
            <a:avLst/>
            <a:gdLst/>
            <a:ahLst/>
            <a:cxnLst/>
            <a:rect r="r" b="b" t="t" l="l"/>
            <a:pathLst>
              <a:path h="1979691" w="4156830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89271" y="-1202197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78935" y="8261739"/>
            <a:ext cx="3287385" cy="3184654"/>
          </a:xfrm>
          <a:custGeom>
            <a:avLst/>
            <a:gdLst/>
            <a:ahLst/>
            <a:cxnLst/>
            <a:rect r="r" b="b" t="t" l="l"/>
            <a:pathLst>
              <a:path h="3184654" w="3287385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4662">
            <a:off x="5893358" y="-2053103"/>
            <a:ext cx="4176376" cy="3664770"/>
          </a:xfrm>
          <a:custGeom>
            <a:avLst/>
            <a:gdLst/>
            <a:ahLst/>
            <a:cxnLst/>
            <a:rect r="r" b="b" t="t" l="l"/>
            <a:pathLst>
              <a:path h="3664770" w="4176376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632863" y="4598768"/>
            <a:ext cx="13022273" cy="1380354"/>
            <a:chOff x="0" y="0"/>
            <a:chExt cx="2990689" cy="31701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990689" cy="317012"/>
            </a:xfrm>
            <a:custGeom>
              <a:avLst/>
              <a:gdLst/>
              <a:ahLst/>
              <a:cxnLst/>
              <a:rect r="r" b="b" t="t" l="l"/>
              <a:pathLst>
                <a:path h="317012" w="2990689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308094"/>
                  </a:lnTo>
                  <a:cubicBezTo>
                    <a:pt x="2990689" y="313019"/>
                    <a:pt x="2986697" y="317012"/>
                    <a:pt x="2981772" y="317012"/>
                  </a:cubicBezTo>
                  <a:lnTo>
                    <a:pt x="8918" y="317012"/>
                  </a:lnTo>
                  <a:cubicBezTo>
                    <a:pt x="3993" y="317012"/>
                    <a:pt x="0" y="313019"/>
                    <a:pt x="0" y="308094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2990689" cy="3265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256500" y="9669408"/>
            <a:ext cx="8602534" cy="35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81"/>
              </a:lnSpc>
            </a:pPr>
            <a:r>
              <a:rPr lang="en-US" b="true" sz="2199" spc="195">
                <a:solidFill>
                  <a:srgbClr val="40404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គង់ ឆាយឡេង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22129" y="3469577"/>
            <a:ext cx="12043743" cy="3243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69"/>
              </a:lnSpc>
              <a:spcBef>
                <a:spcPct val="0"/>
              </a:spcBef>
            </a:pPr>
            <a:r>
              <a:rPr lang="en-US" b="true" sz="9900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ជំនាញសំខាន់ៗចំនួន ៤ សម្រាប់អ្នកគ្រប់គ្រង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3735705"/>
            <a:ext cx="16750824" cy="2710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ការគ្រប់គ្រង គឺគ្រងឲ្យគ្រប់ គ្រប់ឲ្យនៅក្នុងម្លង គ្រងឲ្យនៅក្នុងម្លប់។ </a:t>
            </a:r>
          </a:p>
          <a:p>
            <a:pPr algn="ctr" marL="0" indent="0" lvl="0">
              <a:lnSpc>
                <a:spcPts val="5400"/>
              </a:lnSpc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វា (MANAGEMENT) គឺជាដំណើរការនៃការប្រើប្រាស់ធនធានទាំងឡាយនៅក្នុងអង្គភាពឲ្យទទួលបានជោគជ័យដល់អង្គភាព ដោយមានការធ្វើផែនការ (PLANNING) ការចាត់តាំង (ORGANIZING) ការដឹកនាំ (LEADING) និងការត្រួតពិនិត្យ (CONTROLLING) ឬអាចហៅកាត់ថា P.O.L.C ។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2021205"/>
            <a:ext cx="16750824" cy="613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00"/>
              </a:lnSpc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អ្នកគ្រប់គ្រង (MANAGER) គឺជាបុគ្គលដែលមានសិទ្ធិសម្រេចចិត្តក្នុងការប្រើធនធានរបស់អង្គភាព និងជាបុគ្គលដែលធ្វើការពាក់ព័ន្ធនឹងមុខងារសំខាន់ៗដូចជា កាធ្វើផែនការ ការរៀបចំចាត់ចែង ការដឹកនាំ និងការត្រួតពិនិត្យនូវរាល់សកម្មភាពនានា ដើម្បីធ្វើឱ្យសម្រេចគោលដៅរបស់អង្គភាពនោះ។ អ្នកគ្រប់គ្រង ត្រូវគេចាត់ទុកជាមនុស្សដ៏សំខាន់នៅក្នុងអង្គភាព ដែលចាំបាច់ត្រូវមានសមត្ថភាព និងភាពឈ្លាសវៃក្នុងការដឹកនាំអង្គភាពឆ្ពោះទៅរកគោលដៅដែលបានកំណត់។ ដើម្បីបង្កើនប្រសិទ្ធភាពការងារ អ្នកគ្រប់គ្រងត្រូវបែងចែកទៅតាមកម្រិតស្របតាមសេចក្ដីត្រូវការ និងទំហំជាក់ស្ដែងរបស់អង្គភាពនីមួយៗ ហើយជាទូទៅអ្នកគ្រប់គ្រងត្រូវគេបែងចែកជាបីកម្រិតដែលរួមមាន អ្នកគ្រប់គ្រងកម្រិតកំពូល/កម្រិតខ្ពស់ (TOP MANAGER) អ្នកគ្រប់គ្រងកម្រិតកណ្តាល (MIDDLE MANAGER) និងអ្នកគ្រប់គ្រងកម្រិតទាប (LOWER MANAGER) ។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4421505"/>
            <a:ext cx="16750824" cy="133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400"/>
              </a:lnSpc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ការងាររបស់អ្នកគ្រប់គ្រងមានច្រើន និងស្មុគស្មាញ ដូច្នេះហើយខាងក្រោមនេះជាជំនាញសំខាន់ៗដែលអ្នកគ្រប់គ្រងត្រូវមាន៖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2438399"/>
            <a:ext cx="16750824" cy="5036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b="true" sz="4999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ជំនាញខាងគំនិត (CONCEPTUAL SKILLS)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សមត្ថភាពក្នុងការប្រើប្រាស់ព័ត៌មានដើម្បីដោះស្រាយបញ្ហាអាជីវកម្ម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ការកំណត់អត្តសញ្ញាណឱកាសសម្រាប់នវានុវត្តន៍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ការស្គាល់នូវតំបន់បញ្ហា និងការអនុវត្តដំណោះស្រាយ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ការជ្រើសរើសព័ត៌មានសំខាន់ៗពីទិន្នន័យច្រើន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ការយល់ដឹងអំពីការប្រើប្រាស់បច្ចេកវិទ្យាអាជីវកម្ម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ការយល់ដឹងអំពីគំរូអាជីវកម្មរបស់អង្គភាព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2896552"/>
            <a:ext cx="16750824" cy="4351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99"/>
              </a:lnSpc>
            </a:pPr>
            <a:r>
              <a:rPr lang="en-US" b="true" sz="4999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ជំនាញ​ប្រាស្រ័យទាក់ទង (COMUNICATION SKILLS)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សមត្ថភាពក្នុងការបំប្លែងគំនិតទៅជាពាក្យ និងសកម្មភាព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ភាពជឿជា</a:t>
            </a: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ក់ក្នុងចំណោមមិត្តរួមការងារ អ្នកមានឋានៈស្មើគ្នា និងអ្នកក្រោមបង្គាប់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ស្តាប់ និងសួរសំណួរ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ជំនាញធ្វើបទបង្ហាញ និងទម្រង់នៃការនិយាយ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ជំនាញធ្វើបទបង្ហាញ ទម្រង់សរសេរ និង/ឬក្រាហ្វិក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1524952"/>
            <a:ext cx="16750824" cy="7094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b="true" sz="4999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ជំនាញប្រសិទ្ធភាព (EFFECTIVENESS SKILLS)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ការរួមចំណែកដល់បេសកកម្មសាជីវកម្ម/គោលបំណងរបស់នាយកដ្ឋាន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ការ​ផ្តោ​ត​អារម្មណ៍​​អតិថិជន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ការធ្វើពហុកិច្ចការ៖ ការធ្វើកិច្ចការច្រើនស្របគ្នា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ជំនាញចរចា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ការ​គ្រប់គ្រង​គម្រោង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ការពិនិត្យមើលប្រតិបត្តិការ និងការអនុវត្តការកែលម្អ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ការកំណត់ និងការរក្សាបាននូវស្តង់ដាការអនុវត្តទាំងខាងក្នុង និងខាងក្រៅ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ការកំណត់អាទិភាពសម្រាប់ការយកចិត្តទុកដាក់ និងសកម្មភាព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ការគ្រប់គ្រង​ពេលវេលា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27349" y="8292256"/>
            <a:ext cx="3020519" cy="2793980"/>
          </a:xfrm>
          <a:custGeom>
            <a:avLst/>
            <a:gdLst/>
            <a:ahLst/>
            <a:cxnLst/>
            <a:rect r="r" b="b" t="t" l="l"/>
            <a:pathLst>
              <a:path h="2793980" w="3020519">
                <a:moveTo>
                  <a:pt x="0" y="0"/>
                </a:moveTo>
                <a:lnTo>
                  <a:pt x="3020519" y="0"/>
                </a:lnTo>
                <a:lnTo>
                  <a:pt x="3020519" y="2793980"/>
                </a:lnTo>
                <a:lnTo>
                  <a:pt x="0" y="2793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886757" y="-2855618"/>
            <a:ext cx="4468392" cy="4367853"/>
          </a:xfrm>
          <a:custGeom>
            <a:avLst/>
            <a:gdLst/>
            <a:ahLst/>
            <a:cxnLst/>
            <a:rect r="r" b="b" t="t" l="l"/>
            <a:pathLst>
              <a:path h="4367853" w="4468392">
                <a:moveTo>
                  <a:pt x="0" y="0"/>
                </a:moveTo>
                <a:lnTo>
                  <a:pt x="4468392" y="0"/>
                </a:lnTo>
                <a:lnTo>
                  <a:pt x="4468392" y="4367853"/>
                </a:lnTo>
                <a:lnTo>
                  <a:pt x="0" y="43678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18487" y="-1606223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6027349" y="-1201274"/>
            <a:ext cx="4270056" cy="3746974"/>
          </a:xfrm>
          <a:custGeom>
            <a:avLst/>
            <a:gdLst/>
            <a:ahLst/>
            <a:cxnLst/>
            <a:rect r="r" b="b" t="t" l="l"/>
            <a:pathLst>
              <a:path h="3746974" w="4270056">
                <a:moveTo>
                  <a:pt x="0" y="0"/>
                </a:moveTo>
                <a:lnTo>
                  <a:pt x="4270055" y="0"/>
                </a:lnTo>
                <a:lnTo>
                  <a:pt x="4270055" y="3746974"/>
                </a:lnTo>
                <a:lnTo>
                  <a:pt x="0" y="3746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8588" y="2896552"/>
            <a:ext cx="16750824" cy="4351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b="true" sz="4999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ជំនាញ​អន្តរបុគ្គល (INTERPERSONAL SKILLS)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ជំនាញបង្វឹក និងណែនាំ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ជំនាញភាពចម្រុះ៖ ការធ្វើការជាមួយមនុស្ស និងវប្បធម៌</a:t>
            </a: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ចម្រុះ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ការបង្កើតបណ្តាញទំនាក់ទំនងនៅខាងក្នុងអង្គភាព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ការបង្កើតបណ្តាញទំនាក់ទំនងនៅខាងក្រៅអង្គភាព</a:t>
            </a:r>
          </a:p>
          <a:p>
            <a:pPr algn="just" marL="777240" indent="-388620" lvl="1">
              <a:lnSpc>
                <a:spcPts val="5400"/>
              </a:lnSpc>
              <a:buFont typeface="Arial"/>
              <a:buChar char="•"/>
            </a:pPr>
            <a:r>
              <a:rPr lang="en-US" sz="3600">
                <a:solidFill>
                  <a:srgbClr val="404040"/>
                </a:solidFill>
                <a:latin typeface="Canva Sans"/>
                <a:ea typeface="Canva Sans"/>
                <a:cs typeface="Canva Sans"/>
                <a:sym typeface="Canva Sans"/>
              </a:rPr>
              <a:t>ការធ្វើការជាក្រុម កិច្ចសហប្រតិបត្តិការ និងការប្តេជ្ញាចិត្ត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4591" y="-653351"/>
            <a:ext cx="3335222" cy="3026714"/>
          </a:xfrm>
          <a:custGeom>
            <a:avLst/>
            <a:gdLst/>
            <a:ahLst/>
            <a:cxnLst/>
            <a:rect r="r" b="b" t="t" l="l"/>
            <a:pathLst>
              <a:path h="3026714" w="3335222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77434" y="-1093686"/>
            <a:ext cx="2669512" cy="2469299"/>
          </a:xfrm>
          <a:custGeom>
            <a:avLst/>
            <a:gdLst/>
            <a:ahLst/>
            <a:cxnLst/>
            <a:rect r="r" b="b" t="t" l="l"/>
            <a:pathLst>
              <a:path h="2469299" w="2669512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8651" y="8858795"/>
            <a:ext cx="2268425" cy="1990543"/>
          </a:xfrm>
          <a:custGeom>
            <a:avLst/>
            <a:gdLst/>
            <a:ahLst/>
            <a:cxnLst/>
            <a:rect r="r" b="b" t="t" l="l"/>
            <a:pathLst>
              <a:path h="1990543" w="2268425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29396">
            <a:off x="16595204" y="61939"/>
            <a:ext cx="3367561" cy="3245487"/>
          </a:xfrm>
          <a:custGeom>
            <a:avLst/>
            <a:gdLst/>
            <a:ahLst/>
            <a:cxnLst/>
            <a:rect r="r" b="b" t="t" l="l"/>
            <a:pathLst>
              <a:path h="3245487" w="3367561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214591" y="3572091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36567" y="4592514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726236">
            <a:off x="13288786" y="-648443"/>
            <a:ext cx="4156830" cy="1979691"/>
          </a:xfrm>
          <a:custGeom>
            <a:avLst/>
            <a:gdLst/>
            <a:ahLst/>
            <a:cxnLst/>
            <a:rect r="r" b="b" t="t" l="l"/>
            <a:pathLst>
              <a:path h="1979691" w="4156830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89271" y="-1202197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78935" y="8261739"/>
            <a:ext cx="3287385" cy="3184654"/>
          </a:xfrm>
          <a:custGeom>
            <a:avLst/>
            <a:gdLst/>
            <a:ahLst/>
            <a:cxnLst/>
            <a:rect r="r" b="b" t="t" l="l"/>
            <a:pathLst>
              <a:path h="3184654" w="3287385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4662">
            <a:off x="5893358" y="-2053103"/>
            <a:ext cx="4176376" cy="3664770"/>
          </a:xfrm>
          <a:custGeom>
            <a:avLst/>
            <a:gdLst/>
            <a:ahLst/>
            <a:cxnLst/>
            <a:rect r="r" b="b" t="t" l="l"/>
            <a:pathLst>
              <a:path h="3664770" w="4176376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31403" y="4763009"/>
            <a:ext cx="10425193" cy="104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67"/>
              </a:lnSpc>
            </a:pPr>
            <a:r>
              <a:rPr lang="en-US" b="true" sz="8799">
                <a:solidFill>
                  <a:srgbClr val="4040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សូមអរគុណច្រើន!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5418" y="23024"/>
            <a:ext cx="1179172" cy="1179172"/>
          </a:xfrm>
          <a:custGeom>
            <a:avLst/>
            <a:gdLst/>
            <a:ahLst/>
            <a:cxnLst/>
            <a:rect r="r" b="b" t="t" l="l"/>
            <a:pathLst>
              <a:path h="1179172" w="1179172">
                <a:moveTo>
                  <a:pt x="0" y="0"/>
                </a:moveTo>
                <a:lnTo>
                  <a:pt x="1179173" y="0"/>
                </a:lnTo>
                <a:lnTo>
                  <a:pt x="1179173" y="1179173"/>
                </a:lnTo>
                <a:lnTo>
                  <a:pt x="0" y="1179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DAGQMXeFDQM</dc:identifier>
  <dcterms:modified xsi:type="dcterms:W3CDTF">2011-08-01T06:04:30Z</dcterms:modified>
  <cp:revision>1</cp:revision>
  <dc:title>ជំនាញសំខាន់ៗចំនួន ៤ សម្រាប់អ្នកគ្រប់គ្រង</dc:title>
</cp:coreProperties>
</file>