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Canva Sans" charset="1" panose="020B0503030501040103"/>
      <p:regular r:id="rId21"/>
    </p:embeddedFont>
    <p:embeddedFont>
      <p:font typeface="Canva Sans Bold" charset="1" panose="020B0803030501040103"/>
      <p:regular r:id="rId22"/>
    </p:embeddedFont>
    <p:embeddedFont>
      <p:font typeface="Canva Sans Medium" charset="1" panose="020B0603030501040103"/>
      <p:regular r:id="rId23"/>
    </p:embeddedFont>
    <p:embeddedFont>
      <p:font typeface="Muli" charset="1" panose="00000500000000000000"/>
      <p:regular r:id="rId24"/>
    </p:embeddedFont>
    <p:embeddedFont>
      <p:font typeface="Muli Ultra-Bold" charset="1" panose="00000900000000000000"/>
      <p:regular r:id="rId25"/>
    </p:embeddedFont>
    <p:embeddedFont>
      <p:font typeface="Muli Semi-Bold" charset="1" panose="000007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3.pn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Relationship Id="rId6" Target="../media/image19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0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png" Type="http://schemas.openxmlformats.org/officeDocument/2006/relationships/image"/><Relationship Id="rId4" Target="../media/image21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7.png" Type="http://schemas.openxmlformats.org/officeDocument/2006/relationships/image"/><Relationship Id="rId4" Target="../media/image8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711372" y="1028700"/>
            <a:ext cx="9111904" cy="8429159"/>
            <a:chOff x="0" y="0"/>
            <a:chExt cx="12149205" cy="1123887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8816962" cy="8816962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EFF9FD"/>
              </a:solid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0">
              <a:off x="3466597" y="8959694"/>
              <a:ext cx="8682607" cy="2279184"/>
            </a:xfrm>
            <a:custGeom>
              <a:avLst/>
              <a:gdLst/>
              <a:ahLst/>
              <a:cxnLst/>
              <a:rect r="r" b="b" t="t" l="l"/>
              <a:pathLst>
                <a:path h="2279184" w="8682607">
                  <a:moveTo>
                    <a:pt x="0" y="0"/>
                  </a:moveTo>
                  <a:lnTo>
                    <a:pt x="8682608" y="0"/>
                  </a:lnTo>
                  <a:lnTo>
                    <a:pt x="8682608" y="2279184"/>
                  </a:lnTo>
                  <a:lnTo>
                    <a:pt x="0" y="2279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1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true" flipV="false" rot="0">
              <a:off x="892211" y="624687"/>
              <a:ext cx="9699122" cy="10024933"/>
            </a:xfrm>
            <a:custGeom>
              <a:avLst/>
              <a:gdLst/>
              <a:ahLst/>
              <a:cxnLst/>
              <a:rect r="r" b="b" t="t" l="l"/>
              <a:pathLst>
                <a:path h="10024933" w="9699122">
                  <a:moveTo>
                    <a:pt x="9699123" y="0"/>
                  </a:moveTo>
                  <a:lnTo>
                    <a:pt x="0" y="0"/>
                  </a:lnTo>
                  <a:lnTo>
                    <a:pt x="0" y="10024932"/>
                  </a:lnTo>
                  <a:lnTo>
                    <a:pt x="9699123" y="10024932"/>
                  </a:lnTo>
                  <a:lnTo>
                    <a:pt x="9699123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5648325" y="8190415"/>
            <a:ext cx="825500" cy="825500"/>
            <a:chOff x="0" y="0"/>
            <a:chExt cx="1100667" cy="1100667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100667" cy="1100667"/>
              <a:chOff x="0" y="0"/>
              <a:chExt cx="660400" cy="6604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6040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660400">
                    <a:moveTo>
                      <a:pt x="53594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535940"/>
                    </a:lnTo>
                    <a:cubicBezTo>
                      <a:pt x="660400" y="604520"/>
                      <a:pt x="604520" y="660400"/>
                      <a:pt x="535940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-5400000">
              <a:off x="436385" y="452780"/>
              <a:ext cx="290178" cy="195107"/>
              <a:chOff x="0" y="0"/>
              <a:chExt cx="1930400" cy="129794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930400" cy="1297940"/>
              </a:xfrm>
              <a:custGeom>
                <a:avLst/>
                <a:gdLst/>
                <a:ahLst/>
                <a:cxnLst/>
                <a:rect r="r" b="b" t="t" l="l"/>
                <a:pathLst>
                  <a:path h="1297940" w="193040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TextBox 12" id="12"/>
          <p:cNvSpPr txBox="true"/>
          <p:nvPr/>
        </p:nvSpPr>
        <p:spPr>
          <a:xfrm rot="0">
            <a:off x="1028700" y="8082465"/>
            <a:ext cx="3969266" cy="933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50"/>
              </a:lnSpc>
            </a:pPr>
            <a:r>
              <a:rPr lang="en-US" sz="2500">
                <a:solidFill>
                  <a:srgbClr val="0E2C4B"/>
                </a:solidFill>
                <a:latin typeface="Canva Sans"/>
                <a:ea typeface="Canva Sans"/>
                <a:cs typeface="Canva Sans"/>
                <a:sym typeface="Canva Sans"/>
              </a:rPr>
              <a:t>របៀបដែលបច្ចេកវិទ្យាជះផលប៉ះពាល់ដល់ក្រុមហ៊ុន និងនិយោជិត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028700" y="1028700"/>
            <a:ext cx="7338519" cy="4650924"/>
            <a:chOff x="0" y="0"/>
            <a:chExt cx="9784692" cy="6201233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857708"/>
              <a:ext cx="9784692" cy="534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6800"/>
                </a:lnSpc>
              </a:pPr>
              <a:r>
                <a:rPr lang="en-US" sz="10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ការងារក្នុងយុគសម័យ</a:t>
              </a:r>
              <a:r>
                <a:rPr lang="en-US" sz="10000" b="true">
                  <a:solidFill>
                    <a:srgbClr val="ED601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ឌីជីថល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-57150"/>
              <a:ext cx="7740335" cy="6980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48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77180" y="236488"/>
            <a:ext cx="9381148" cy="9814023"/>
            <a:chOff x="0" y="0"/>
            <a:chExt cx="7504918" cy="7851218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7504919" cy="7851218"/>
            </a:xfrm>
            <a:custGeom>
              <a:avLst/>
              <a:gdLst/>
              <a:ahLst/>
              <a:cxnLst/>
              <a:rect r="r" b="b" t="t" l="l"/>
              <a:pathLst>
                <a:path h="7851218" w="7504919">
                  <a:moveTo>
                    <a:pt x="7380458" y="7851218"/>
                  </a:moveTo>
                  <a:lnTo>
                    <a:pt x="124460" y="7851218"/>
                  </a:lnTo>
                  <a:cubicBezTo>
                    <a:pt x="55880" y="7851218"/>
                    <a:pt x="0" y="7795338"/>
                    <a:pt x="0" y="7726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80459" y="0"/>
                  </a:lnTo>
                  <a:cubicBezTo>
                    <a:pt x="7449038" y="0"/>
                    <a:pt x="7504919" y="55880"/>
                    <a:pt x="7504919" y="124460"/>
                  </a:cubicBezTo>
                  <a:lnTo>
                    <a:pt x="7504919" y="7726759"/>
                  </a:lnTo>
                  <a:cubicBezTo>
                    <a:pt x="7504919" y="7795338"/>
                    <a:pt x="7449038" y="7851218"/>
                    <a:pt x="7380459" y="7851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6045301" y="8432800"/>
            <a:ext cx="825500" cy="825500"/>
            <a:chOff x="0" y="0"/>
            <a:chExt cx="1100667" cy="110066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100667" cy="1100667"/>
              <a:chOff x="0" y="0"/>
              <a:chExt cx="660400" cy="660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6040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660400">
                    <a:moveTo>
                      <a:pt x="53594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535940"/>
                    </a:lnTo>
                    <a:cubicBezTo>
                      <a:pt x="660400" y="604520"/>
                      <a:pt x="604520" y="660400"/>
                      <a:pt x="535940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grpSp>
          <p:nvGrpSpPr>
            <p:cNvPr name="Group 7" id="7"/>
            <p:cNvGrpSpPr/>
            <p:nvPr/>
          </p:nvGrpSpPr>
          <p:grpSpPr>
            <a:xfrm rot="-5400000">
              <a:off x="436385" y="452780"/>
              <a:ext cx="290178" cy="195107"/>
              <a:chOff x="0" y="0"/>
              <a:chExt cx="1930400" cy="129794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930400" cy="1297940"/>
              </a:xfrm>
              <a:custGeom>
                <a:avLst/>
                <a:gdLst/>
                <a:ahLst/>
                <a:cxnLst/>
                <a:rect r="r" b="b" t="t" l="l"/>
                <a:pathLst>
                  <a:path h="1297940" w="193040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9519133" y="489163"/>
          <a:ext cx="7497242" cy="9308674"/>
        </p:xfrm>
        <a:graphic>
          <a:graphicData uri="http://schemas.openxmlformats.org/drawingml/2006/table">
            <a:tbl>
              <a:tblPr/>
              <a:tblGrid>
                <a:gridCol w="7497242"/>
              </a:tblGrid>
              <a:tr h="61077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899"/>
                        </a:lnSpc>
                        <a:defRPr/>
                      </a:pPr>
                      <a:r>
                        <a:rPr lang="en-US" sz="2599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មធ្យោបាយធ្វើការកាន់តែងាយស្រួល</a:t>
                      </a: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756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59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វេទិកាជាច្រើន ផ្តល់ជូននូវឧបករណ៍ និងមុខងារផ្សេងៗគ្នាដែលនិយោជិតអាចប្រើប្រាស់ដើម្បីធ្វើឱ្យកិច្ចការនីមួយៗកាន់តែងាយស្រួល និងមានប្រសិទ្ធភាព។</a:t>
                      </a: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66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7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899"/>
                        </a:lnSpc>
                        <a:defRPr/>
                      </a:pPr>
                      <a:r>
                        <a:rPr lang="en-US" sz="2599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មធ្យោបាយប្រាស្រ័យទាក់ទងកាន់តែលឿនជាងមុន</a:t>
                      </a: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46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59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ការប្រាស្រ័យទាក់ទងជាមួយសហសេវិក និងការផ្ញើសារទៅកាន់នរណាម្នាក់ក្នុង និងក្រៅប្រទេស មិនចំណាយពេលទាល់តែសោះ។</a:t>
                      </a: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48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59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077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899"/>
                        </a:lnSpc>
                        <a:defRPr/>
                      </a:pPr>
                      <a:r>
                        <a:rPr lang="en-US" sz="2599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ការគ្រប់គ្រងពេលវេលាប្រកបដោយប្រសិទ្ធភាព</a:t>
                      </a: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31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59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ការសម្រេចការងារបានកាន់តែលឿនមានន័យថា និយោជិត អាចមានពេលវេលាបន្ថែមទៀតសម្រាប់ជីវិតនៅខាងក្រៅការងារ ជាពិសេសសម្រាប់មុខតំណែងពីចម្ងាយ។</a:t>
                      </a:r>
                      <a:endParaRPr lang="en-US" sz="1100"/>
                    </a:p>
                  </a:txBody>
                  <a:tcPr marL="0" marR="0" marT="0" marB="0" anchor="t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10" id="10"/>
          <p:cNvSpPr txBox="true"/>
          <p:nvPr/>
        </p:nvSpPr>
        <p:spPr>
          <a:xfrm rot="0">
            <a:off x="1028700" y="1039953"/>
            <a:ext cx="6173123" cy="260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0"/>
              </a:lnSpc>
            </a:pPr>
            <a:r>
              <a:rPr lang="en-US" sz="7000" b="true">
                <a:solidFill>
                  <a:srgbClr val="0E2C4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លើសុភមង្គលរបស់និយោជិត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7712075"/>
            <a:ext cx="4419965" cy="1579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2800" b="true">
                <a:solidFill>
                  <a:srgbClr val="0E2C4B"/>
                </a:solidFill>
                <a:latin typeface="Canva Sans Medium"/>
                <a:ea typeface="Canva Sans Medium"/>
                <a:cs typeface="Canva Sans Medium"/>
                <a:sym typeface="Canva Sans Medium"/>
              </a:rPr>
              <a:t>របៀបដែលបច្ចេកវិទ្យាធ្វើឱ្យការបំពេញការងារមានភាពងាយស្រួល និងពេញចិត្ត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0" y="0"/>
            <a:ext cx="1028700" cy="1028700"/>
          </a:xfrm>
          <a:custGeom>
            <a:avLst/>
            <a:gdLst/>
            <a:ahLst/>
            <a:cxnLst/>
            <a:rect r="r" b="b" t="t" l="l"/>
            <a:pathLst>
              <a:path h="1028700" w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46918" y="2057747"/>
            <a:ext cx="7241517" cy="6857691"/>
            <a:chOff x="0" y="0"/>
            <a:chExt cx="9655356" cy="914358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1097623" y="173984"/>
              <a:ext cx="8280339" cy="8280339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6EBE7"/>
              </a:solid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342965">
              <a:off x="54286" y="7320504"/>
              <a:ext cx="7386633" cy="1458860"/>
            </a:xfrm>
            <a:custGeom>
              <a:avLst/>
              <a:gdLst/>
              <a:ahLst/>
              <a:cxnLst/>
              <a:rect r="r" b="b" t="t" l="l"/>
              <a:pathLst>
                <a:path h="1458860" w="7386633">
                  <a:moveTo>
                    <a:pt x="0" y="0"/>
                  </a:moveTo>
                  <a:lnTo>
                    <a:pt x="7386634" y="0"/>
                  </a:lnTo>
                  <a:lnTo>
                    <a:pt x="7386634" y="1458860"/>
                  </a:lnTo>
                  <a:lnTo>
                    <a:pt x="0" y="14588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2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42376" y="0"/>
              <a:ext cx="9012980" cy="8889051"/>
            </a:xfrm>
            <a:custGeom>
              <a:avLst/>
              <a:gdLst/>
              <a:ahLst/>
              <a:cxnLst/>
              <a:rect r="r" b="b" t="t" l="l"/>
              <a:pathLst>
                <a:path h="8889051" w="9012980">
                  <a:moveTo>
                    <a:pt x="0" y="0"/>
                  </a:moveTo>
                  <a:lnTo>
                    <a:pt x="9012980" y="0"/>
                  </a:lnTo>
                  <a:lnTo>
                    <a:pt x="9012980" y="8889051"/>
                  </a:lnTo>
                  <a:lnTo>
                    <a:pt x="0" y="8889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9144000" y="1515224"/>
          <a:ext cx="8115300" cy="7256552"/>
        </p:xfrm>
        <a:graphic>
          <a:graphicData uri="http://schemas.openxmlformats.org/drawingml/2006/table">
            <a:tbl>
              <a:tblPr/>
              <a:tblGrid>
                <a:gridCol w="8115300"/>
              </a:tblGrid>
              <a:tr h="28719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0429"/>
                        </a:lnSpc>
                        <a:defRPr/>
                      </a:pPr>
                      <a:r>
                        <a:rPr lang="en-US" sz="6999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តើ</a:t>
                      </a:r>
                      <a:r>
                        <a:rPr lang="en-US" sz="6999" b="true">
                          <a:solidFill>
                            <a:srgbClr val="ED601D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ការងារពីចម្ងាយ</a:t>
                      </a:r>
                      <a:r>
                        <a:rPr lang="en-US" sz="6999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នៅបន្តជានិរន្តដែរឬទេ?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977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របៀបដែលធ្វើការពីផ្ទះ អាចជាផ្លូវដែលត្រូវទៅ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481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ឥឡូវនេះ វាកាន់តែបង្ហាញឱ្យឃើញកាន់តែច្បាស់ថា ការបញ្ចប់កិច្ចការ និងការប្រាស្រ័យទាក់ទងជាមួយមិត្តរួមការងារ អាចសម្រេចបានយ៉ាងឆាប់រហ័ស ទោះបីជានិយោជិតគ្រប់រូបនៅផ្ទះក៏ដោយ ដោយក្រុមហ៊ុនជាច្រើនបានមើលឃើញថាការងារពីចម្ងាយគឺជាផ្លូវដែលប្រសើរជាងក្នុងការធ្វើដំណើរ។</a:t>
                      </a:r>
                      <a:endParaRPr lang="en-US" sz="1100"/>
                    </a:p>
                    <a:p>
                      <a:pPr algn="l">
                        <a:lnSpc>
                          <a:spcPts val="3079"/>
                        </a:lnSpc>
                      </a:pPr>
                      <a:r>
                        <a:rPr lang="en-US" sz="21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វា​ជា​ការ​ចំណាយ​ដែលមាន​ប្រសិទ្ធិ​ភាព ងាយស្រួល និង​សុវត្ថិភាព ដូច្នេះ​វា​មិនគួរឲ្យ​ឆ្ងល់​ទេ​ថា​ហេតុ​អ្វី​បាន​ជា​អាជីវកម្ម​មួយ​ចំនួន​ចាប់​ផ្តើម​បង្កើត​ការងារ​ពី​ចម្ងាយ​ជា​បទដ្ឋាន។</a:t>
                      </a:r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261314"/>
            <a:ext cx="5984198" cy="3703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b="true" sz="2800">
                <a:solidFill>
                  <a:srgbClr val="0E2C4B"/>
                </a:solidFill>
                <a:latin typeface="Muli Semi-Bold"/>
                <a:ea typeface="Muli Semi-Bold"/>
                <a:cs typeface="Muli Semi-Bold"/>
                <a:sym typeface="Muli Semi-Bold"/>
              </a:rPr>
              <a:t>ខណៈពេលដែលការងារពីចម្ងាយមានអត្ថប្រយោជន៍របស់វា សមត្ថភាពក្នុងការបិទបន្ទាប់ពីការងារមួយថ្ងៃ អាចកាន់តែមានការលំបាកនៅពេលដែលអ្នកឃើញថាកន្លែងដែលអ្នកចំណាយពេលធ្វើការជាច្រើនម៉ោងគឺជាកន្លែងដូចគ្នាដែលត្រូវបានប្រើប្រាស់សម្រាប់សម្រាក និងបន្ធូរអារម្មណ៍។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8260597" y="277516"/>
            <a:ext cx="9747116" cy="9747116"/>
            <a:chOff x="0" y="0"/>
            <a:chExt cx="6350000" cy="6350000"/>
          </a:xfrm>
        </p:grpSpPr>
        <p:sp>
          <p:nvSpPr>
            <p:cNvPr name="Freeform 4" id="4" descr="a person sitting on a couch with a laptop"/>
            <p:cNvSpPr/>
            <p:nvPr/>
          </p:nvSpPr>
          <p:spPr>
            <a:xfrm flipH="false" flipV="false" rot="0">
              <a:off x="0" y="0"/>
              <a:ext cx="6350000" cy="6351270"/>
            </a:xfrm>
            <a:custGeom>
              <a:avLst/>
              <a:gdLst/>
              <a:ahLst/>
              <a:cxnLst/>
              <a:rect r="r" b="b" t="t" l="l"/>
              <a:pathLst>
                <a:path h="6351270" w="635000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0" t="-41178" r="0" b="-8791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1028700" y="8432800"/>
            <a:ext cx="825500" cy="825500"/>
            <a:chOff x="0" y="0"/>
            <a:chExt cx="1100667" cy="1100667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1100667" cy="1100667"/>
              <a:chOff x="0" y="0"/>
              <a:chExt cx="660400" cy="6604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66040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660400">
                    <a:moveTo>
                      <a:pt x="53594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535940"/>
                    </a:lnTo>
                    <a:cubicBezTo>
                      <a:pt x="660400" y="604520"/>
                      <a:pt x="604520" y="660400"/>
                      <a:pt x="535940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-5400000">
              <a:off x="436385" y="452780"/>
              <a:ext cx="290178" cy="195107"/>
              <a:chOff x="0" y="0"/>
              <a:chExt cx="1930400" cy="129794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930400" cy="1297940"/>
              </a:xfrm>
              <a:custGeom>
                <a:avLst/>
                <a:gdLst/>
                <a:ahLst/>
                <a:cxnLst/>
                <a:rect r="r" b="b" t="t" l="l"/>
                <a:pathLst>
                  <a:path h="1297940" w="193040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blue and pink alarm clock"/>
          <p:cNvSpPr/>
          <p:nvPr/>
        </p:nvSpPr>
        <p:spPr>
          <a:xfrm flipH="false" flipV="false" rot="0">
            <a:off x="5096152" y="6669989"/>
            <a:ext cx="720241" cy="938129"/>
          </a:xfrm>
          <a:custGeom>
            <a:avLst/>
            <a:gdLst/>
            <a:ahLst/>
            <a:cxnLst/>
            <a:rect r="r" b="b" t="t" l="l"/>
            <a:pathLst>
              <a:path h="938129" w="720241">
                <a:moveTo>
                  <a:pt x="0" y="0"/>
                </a:moveTo>
                <a:lnTo>
                  <a:pt x="720241" y="0"/>
                </a:lnTo>
                <a:lnTo>
                  <a:pt x="720241" y="938129"/>
                </a:lnTo>
                <a:lnTo>
                  <a:pt x="0" y="9381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 descr="3d computer monitor illustration"/>
          <p:cNvSpPr/>
          <p:nvPr/>
        </p:nvSpPr>
        <p:spPr>
          <a:xfrm flipH="false" flipV="false" rot="0">
            <a:off x="5021332" y="5400629"/>
            <a:ext cx="869881" cy="701986"/>
          </a:xfrm>
          <a:custGeom>
            <a:avLst/>
            <a:gdLst/>
            <a:ahLst/>
            <a:cxnLst/>
            <a:rect r="r" b="b" t="t" l="l"/>
            <a:pathLst>
              <a:path h="701986" w="869881">
                <a:moveTo>
                  <a:pt x="0" y="0"/>
                </a:moveTo>
                <a:lnTo>
                  <a:pt x="869881" y="0"/>
                </a:lnTo>
                <a:lnTo>
                  <a:pt x="869881" y="701986"/>
                </a:lnTo>
                <a:lnTo>
                  <a:pt x="0" y="701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 descr="3d globe illustration"/>
          <p:cNvSpPr/>
          <p:nvPr/>
        </p:nvSpPr>
        <p:spPr>
          <a:xfrm flipH="false" flipV="false" rot="0">
            <a:off x="5043006" y="8105322"/>
            <a:ext cx="826532" cy="842325"/>
          </a:xfrm>
          <a:custGeom>
            <a:avLst/>
            <a:gdLst/>
            <a:ahLst/>
            <a:cxnLst/>
            <a:rect r="r" b="b" t="t" l="l"/>
            <a:pathLst>
              <a:path h="842325" w="826532">
                <a:moveTo>
                  <a:pt x="0" y="0"/>
                </a:moveTo>
                <a:lnTo>
                  <a:pt x="826532" y="0"/>
                </a:lnTo>
                <a:lnTo>
                  <a:pt x="826532" y="842325"/>
                </a:lnTo>
                <a:lnTo>
                  <a:pt x="0" y="8423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 descr="3d lamp illustration"/>
          <p:cNvSpPr/>
          <p:nvPr/>
        </p:nvSpPr>
        <p:spPr>
          <a:xfrm flipH="false" flipV="false" rot="0">
            <a:off x="5049929" y="3956680"/>
            <a:ext cx="812686" cy="815021"/>
          </a:xfrm>
          <a:custGeom>
            <a:avLst/>
            <a:gdLst/>
            <a:ahLst/>
            <a:cxnLst/>
            <a:rect r="r" b="b" t="t" l="l"/>
            <a:pathLst>
              <a:path h="815021" w="812686">
                <a:moveTo>
                  <a:pt x="0" y="0"/>
                </a:moveTo>
                <a:lnTo>
                  <a:pt x="812686" y="0"/>
                </a:lnTo>
                <a:lnTo>
                  <a:pt x="812686" y="815022"/>
                </a:lnTo>
                <a:lnTo>
                  <a:pt x="0" y="815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 descr="3d calculator illustration"/>
          <p:cNvSpPr/>
          <p:nvPr/>
        </p:nvSpPr>
        <p:spPr>
          <a:xfrm flipH="false" flipV="false" rot="0">
            <a:off x="5153276" y="2578080"/>
            <a:ext cx="605993" cy="797359"/>
          </a:xfrm>
          <a:custGeom>
            <a:avLst/>
            <a:gdLst/>
            <a:ahLst/>
            <a:cxnLst/>
            <a:rect r="r" b="b" t="t" l="l"/>
            <a:pathLst>
              <a:path h="797359" w="605993">
                <a:moveTo>
                  <a:pt x="0" y="0"/>
                </a:moveTo>
                <a:lnTo>
                  <a:pt x="605993" y="0"/>
                </a:lnTo>
                <a:lnTo>
                  <a:pt x="605993" y="797359"/>
                </a:lnTo>
                <a:lnTo>
                  <a:pt x="0" y="7973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5021332" y="2307627"/>
          <a:ext cx="12259643" cy="6950673"/>
        </p:xfrm>
        <a:graphic>
          <a:graphicData uri="http://schemas.openxmlformats.org/drawingml/2006/table">
            <a:tbl>
              <a:tblPr/>
              <a:tblGrid>
                <a:gridCol w="2266861"/>
                <a:gridCol w="9992782"/>
              </a:tblGrid>
              <a:tr h="139013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មានការបង្កើននូវស្វ័យប្រវត្តិកម្មកិច្ចការ និងការប្រើប្រាស់បញ្ញាសិប្បនិម្មិត។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13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ផ្តោតបន្ថែមលើកិច្ចការដែលមានតម្លៃខ្ពស់។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13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ការវិនិយោគឥតឈប់ឈរលើបច្ចេកវិទ្យាសន្តិសុខ និងសុវត្ថិភាពអ៊ីនធឺណេត។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13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ការផ្តោតអារម្មណ៍កាន់តែប្រសើរឡើងលើសុខភាពផ្លូវចិត្ត។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013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ការចែកចាយតាមភូមិសាស្ត្រកាន់តែច្រើន និងការតំណាងនៃកម្លាំងពលកម្ម។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66675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8" id="8"/>
          <p:cNvSpPr txBox="true"/>
          <p:nvPr/>
        </p:nvSpPr>
        <p:spPr>
          <a:xfrm rot="0">
            <a:off x="1028700" y="1019175"/>
            <a:ext cx="10562433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true">
                <a:solidFill>
                  <a:srgbClr val="0E2C4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តើមានអ្វីបន្ទាប់នៅក្នុង</a:t>
            </a:r>
            <a:r>
              <a:rPr lang="en-US" sz="5000" b="true">
                <a:solidFill>
                  <a:srgbClr val="ED601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ទីធ្លាធ្វើការបច្ចេកវិទ្យា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6543775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2517149"/>
            <a:ext cx="7607152" cy="4916194"/>
            <a:chOff x="0" y="0"/>
            <a:chExt cx="10142870" cy="6554925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124998" y="-133350"/>
              <a:ext cx="10017872" cy="47663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7200"/>
                </a:lnSpc>
              </a:pPr>
              <a:r>
                <a:rPr lang="en-US" b="true" sz="4800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វិទ្យាសាស្ត្រ និងបច្ចេកវិទ្យា ធ្វើបដិវត្តជីវិតរបស់យើង ប៉ុន្តែការចងចាំ ប្រពៃណី និងទេវកថា កំណត់ការឆ្លើយតបរបស់យើង។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0">
              <a:off x="0" y="5633776"/>
              <a:ext cx="5609396" cy="921149"/>
              <a:chOff x="0" y="0"/>
              <a:chExt cx="4021547" cy="6604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021548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4021548">
                    <a:moveTo>
                      <a:pt x="389708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97088" y="0"/>
                    </a:lnTo>
                    <a:cubicBezTo>
                      <a:pt x="3965668" y="0"/>
                      <a:pt x="4021548" y="55880"/>
                      <a:pt x="4021548" y="124460"/>
                    </a:cubicBezTo>
                    <a:lnTo>
                      <a:pt x="4021548" y="535940"/>
                    </a:lnTo>
                    <a:cubicBezTo>
                      <a:pt x="4021548" y="604520"/>
                      <a:pt x="3965668" y="660400"/>
                      <a:pt x="3897088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124998" y="5839504"/>
              <a:ext cx="5359400" cy="4715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en-US" b="true" sz="2200">
                  <a:solidFill>
                    <a:srgbClr val="FFFFFF"/>
                  </a:solidFill>
                  <a:latin typeface="Muli Ultra-Bold"/>
                  <a:ea typeface="Muli Ultra-Bold"/>
                  <a:cs typeface="Muli Ultra-Bold"/>
                  <a:sym typeface="Muli Ultra-Bold"/>
                </a:rPr>
                <a:t>ARTHUR SCHLESINGER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782015" y="1369261"/>
            <a:ext cx="6612721" cy="6612721"/>
            <a:chOff x="0" y="0"/>
            <a:chExt cx="6350000" cy="63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F9FD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-661296">
            <a:off x="13317237" y="7759632"/>
            <a:ext cx="3904360" cy="771111"/>
          </a:xfrm>
          <a:custGeom>
            <a:avLst/>
            <a:gdLst/>
            <a:ahLst/>
            <a:cxnLst/>
            <a:rect r="r" b="b" t="t" l="l"/>
            <a:pathLst>
              <a:path h="771111" w="3904360">
                <a:moveTo>
                  <a:pt x="0" y="0"/>
                </a:moveTo>
                <a:lnTo>
                  <a:pt x="3904360" y="0"/>
                </a:lnTo>
                <a:lnTo>
                  <a:pt x="3904360" y="771111"/>
                </a:lnTo>
                <a:lnTo>
                  <a:pt x="0" y="7711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82015" y="1609014"/>
            <a:ext cx="6680178" cy="7068972"/>
          </a:xfrm>
          <a:custGeom>
            <a:avLst/>
            <a:gdLst/>
            <a:ahLst/>
            <a:cxnLst/>
            <a:rect r="r" b="b" t="t" l="l"/>
            <a:pathLst>
              <a:path h="7068972" w="6680178">
                <a:moveTo>
                  <a:pt x="0" y="0"/>
                </a:moveTo>
                <a:lnTo>
                  <a:pt x="6680178" y="0"/>
                </a:lnTo>
                <a:lnTo>
                  <a:pt x="6680178" y="7068972"/>
                </a:lnTo>
                <a:lnTo>
                  <a:pt x="0" y="7068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601180">
            <a:off x="8840123" y="7836763"/>
            <a:ext cx="3746056" cy="739846"/>
          </a:xfrm>
          <a:custGeom>
            <a:avLst/>
            <a:gdLst/>
            <a:ahLst/>
            <a:cxnLst/>
            <a:rect r="r" b="b" t="t" l="l"/>
            <a:pathLst>
              <a:path h="739846" w="3746056">
                <a:moveTo>
                  <a:pt x="0" y="0"/>
                </a:moveTo>
                <a:lnTo>
                  <a:pt x="3746056" y="0"/>
                </a:lnTo>
                <a:lnTo>
                  <a:pt x="3746056" y="739846"/>
                </a:lnTo>
                <a:lnTo>
                  <a:pt x="0" y="739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63954" y="2122975"/>
            <a:ext cx="12160093" cy="6041050"/>
            <a:chOff x="0" y="0"/>
            <a:chExt cx="9728074" cy="4832840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9728074" cy="4832840"/>
            </a:xfrm>
            <a:custGeom>
              <a:avLst/>
              <a:gdLst/>
              <a:ahLst/>
              <a:cxnLst/>
              <a:rect r="r" b="b" t="t" l="l"/>
              <a:pathLst>
                <a:path h="4832840" w="9728074">
                  <a:moveTo>
                    <a:pt x="9603614" y="4832840"/>
                  </a:moveTo>
                  <a:lnTo>
                    <a:pt x="124460" y="4832840"/>
                  </a:lnTo>
                  <a:cubicBezTo>
                    <a:pt x="55880" y="4832840"/>
                    <a:pt x="0" y="4776960"/>
                    <a:pt x="0" y="4708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603614" y="0"/>
                  </a:lnTo>
                  <a:cubicBezTo>
                    <a:pt x="9672194" y="0"/>
                    <a:pt x="9728074" y="55880"/>
                    <a:pt x="9728074" y="124460"/>
                  </a:cubicBezTo>
                  <a:lnTo>
                    <a:pt x="9728074" y="4708380"/>
                  </a:lnTo>
                  <a:cubicBezTo>
                    <a:pt x="9728074" y="4776960"/>
                    <a:pt x="9672194" y="4832840"/>
                    <a:pt x="9603614" y="4832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-198272">
            <a:off x="14904163" y="7691148"/>
            <a:ext cx="2206399" cy="579180"/>
          </a:xfrm>
          <a:custGeom>
            <a:avLst/>
            <a:gdLst/>
            <a:ahLst/>
            <a:cxnLst/>
            <a:rect r="r" b="b" t="t" l="l"/>
            <a:pathLst>
              <a:path h="579180" w="2206399">
                <a:moveTo>
                  <a:pt x="0" y="0"/>
                </a:moveTo>
                <a:lnTo>
                  <a:pt x="2206399" y="0"/>
                </a:lnTo>
                <a:lnTo>
                  <a:pt x="2206399" y="579180"/>
                </a:lnTo>
                <a:lnTo>
                  <a:pt x="0" y="579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 descr="3d lamp illustration"/>
          <p:cNvSpPr/>
          <p:nvPr/>
        </p:nvSpPr>
        <p:spPr>
          <a:xfrm flipH="true" flipV="false" rot="0">
            <a:off x="13379131" y="5697655"/>
            <a:ext cx="2628231" cy="2635783"/>
          </a:xfrm>
          <a:custGeom>
            <a:avLst/>
            <a:gdLst/>
            <a:ahLst/>
            <a:cxnLst/>
            <a:rect r="r" b="b" t="t" l="l"/>
            <a:pathLst>
              <a:path h="2635783" w="2628231">
                <a:moveTo>
                  <a:pt x="2628231" y="0"/>
                </a:moveTo>
                <a:lnTo>
                  <a:pt x="0" y="0"/>
                </a:lnTo>
                <a:lnTo>
                  <a:pt x="0" y="2635783"/>
                </a:lnTo>
                <a:lnTo>
                  <a:pt x="2628231" y="2635783"/>
                </a:lnTo>
                <a:lnTo>
                  <a:pt x="2628231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 descr="3d paper airplane illustration"/>
          <p:cNvSpPr/>
          <p:nvPr/>
        </p:nvSpPr>
        <p:spPr>
          <a:xfrm flipH="false" flipV="false" rot="-1251902">
            <a:off x="2297276" y="1924267"/>
            <a:ext cx="2945311" cy="1144990"/>
          </a:xfrm>
          <a:custGeom>
            <a:avLst/>
            <a:gdLst/>
            <a:ahLst/>
            <a:cxnLst/>
            <a:rect r="r" b="b" t="t" l="l"/>
            <a:pathLst>
              <a:path h="1144990" w="2945311">
                <a:moveTo>
                  <a:pt x="0" y="0"/>
                </a:moveTo>
                <a:lnTo>
                  <a:pt x="2945311" y="0"/>
                </a:lnTo>
                <a:lnTo>
                  <a:pt x="2945311" y="1144990"/>
                </a:lnTo>
                <a:lnTo>
                  <a:pt x="0" y="114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98272">
            <a:off x="2571622" y="3085231"/>
            <a:ext cx="1617965" cy="424716"/>
          </a:xfrm>
          <a:custGeom>
            <a:avLst/>
            <a:gdLst/>
            <a:ahLst/>
            <a:cxnLst/>
            <a:rect r="r" b="b" t="t" l="l"/>
            <a:pathLst>
              <a:path h="424716" w="1617965">
                <a:moveTo>
                  <a:pt x="0" y="0"/>
                </a:moveTo>
                <a:lnTo>
                  <a:pt x="1617964" y="0"/>
                </a:lnTo>
                <a:lnTo>
                  <a:pt x="1617964" y="424716"/>
                </a:lnTo>
                <a:lnTo>
                  <a:pt x="0" y="42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4908869" y="3556226"/>
            <a:ext cx="8470263" cy="2117272"/>
            <a:chOff x="0" y="0"/>
            <a:chExt cx="11293684" cy="282303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9525"/>
              <a:ext cx="11293684" cy="1419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00"/>
                </a:lnSpc>
              </a:pPr>
              <a:r>
                <a:rPr lang="en-US" b="true" sz="7000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តើអ្នកមាន</a:t>
              </a:r>
              <a:r>
                <a:rPr lang="en-US" b="true" sz="7000">
                  <a:solidFill>
                    <a:srgbClr val="ED601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សំណួរ</a:t>
              </a:r>
              <a:r>
                <a:rPr lang="en-US" b="true" sz="7000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ទេ?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2349955"/>
              <a:ext cx="11293684" cy="4730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b="true" sz="2400">
                  <a:solidFill>
                    <a:srgbClr val="0E2C4B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ផ្ញើវាមកកាន់ពួកយើង! យើងសង្ឃឹមថាអ្នកបានរៀនអ្វីថ្មី។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577180" y="236488"/>
            <a:ext cx="9381148" cy="9814023"/>
            <a:chOff x="0" y="0"/>
            <a:chExt cx="7504918" cy="7851218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7504919" cy="7851218"/>
            </a:xfrm>
            <a:custGeom>
              <a:avLst/>
              <a:gdLst/>
              <a:ahLst/>
              <a:cxnLst/>
              <a:rect r="r" b="b" t="t" l="l"/>
              <a:pathLst>
                <a:path h="7851218" w="7504919">
                  <a:moveTo>
                    <a:pt x="7380458" y="7851218"/>
                  </a:moveTo>
                  <a:lnTo>
                    <a:pt x="124460" y="7851218"/>
                  </a:lnTo>
                  <a:cubicBezTo>
                    <a:pt x="55880" y="7851218"/>
                    <a:pt x="0" y="7795338"/>
                    <a:pt x="0" y="7726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80459" y="0"/>
                  </a:lnTo>
                  <a:cubicBezTo>
                    <a:pt x="7449038" y="0"/>
                    <a:pt x="7504919" y="55880"/>
                    <a:pt x="7504919" y="124460"/>
                  </a:cubicBezTo>
                  <a:lnTo>
                    <a:pt x="7504919" y="7726759"/>
                  </a:lnTo>
                  <a:cubicBezTo>
                    <a:pt x="7504919" y="7795338"/>
                    <a:pt x="7449038" y="7851218"/>
                    <a:pt x="7380459" y="7851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28700" y="1744225"/>
            <a:ext cx="6173123" cy="2313906"/>
            <a:chOff x="0" y="0"/>
            <a:chExt cx="8230830" cy="308520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1984541"/>
              <a:ext cx="6702579" cy="1100667"/>
              <a:chOff x="0" y="0"/>
              <a:chExt cx="4021547" cy="660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4021548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4021548">
                    <a:moveTo>
                      <a:pt x="389708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97088" y="0"/>
                    </a:lnTo>
                    <a:cubicBezTo>
                      <a:pt x="3965668" y="0"/>
                      <a:pt x="4021548" y="55880"/>
                      <a:pt x="4021548" y="124460"/>
                    </a:cubicBezTo>
                    <a:lnTo>
                      <a:pt x="4021548" y="535940"/>
                    </a:lnTo>
                    <a:cubicBezTo>
                      <a:pt x="4021548" y="604520"/>
                      <a:pt x="3965668" y="660400"/>
                      <a:pt x="3897088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-9525"/>
              <a:ext cx="8230830" cy="1419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តារាងមាតិកា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693230" y="2210318"/>
              <a:ext cx="5587728" cy="55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800" b="true">
                  <a:solidFill>
                    <a:srgbClr val="FFFFFF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ចំណុចសម្រាប់ការពិភាក្សា</a:t>
              </a:r>
            </a:p>
          </p:txBody>
        </p:sp>
      </p:grp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9625301" y="1047750"/>
          <a:ext cx="7284906" cy="8191500"/>
        </p:xfrm>
        <a:graphic>
          <a:graphicData uri="http://schemas.openxmlformats.org/drawingml/2006/table">
            <a:tbl>
              <a:tblPr/>
              <a:tblGrid>
                <a:gridCol w="7254737"/>
              </a:tblGrid>
              <a:tr h="1365250"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របៀបដែលបច្ចេកវិទ្យាជះផលប៉ះពាល់ដល់ក្រុមហ៊ុន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250"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ភាពងាយស្រួលនៃការបង្កើតធីមពីចម្ងាយ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250"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ការរក្សាសុវត្ថិភាពក្រុមហ៊ុន និងនិយោជិតរបស់អ្នក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250"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អត្ថប្រយោជន៍នៃបច្ចេកវិទ្យានៅកន្លែងធ្វើការ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250"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តើការងារពីចម្ងាយនៅបន្តជានិរន្តដែរឬទេ?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5250">
                <a:tc>
                  <a:txBody>
                    <a:bodyPr anchor="t" rtlCol="false"/>
                    <a:lstStyle/>
                    <a:p>
                      <a:pPr algn="just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តើមានអ្វីបន្ទាប់នៅក្នុងទីធ្លាធ្វើការបច្ចេកវិទ្យា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10" id="10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747484"/>
            <a:ext cx="7549245" cy="7148517"/>
            <a:chOff x="0" y="0"/>
            <a:chExt cx="10065660" cy="9531355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762346" y="0"/>
              <a:ext cx="9303314" cy="9303314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6EBE7"/>
              </a:solidFill>
            </p:spPr>
          </p:sp>
        </p:grpSp>
        <p:sp>
          <p:nvSpPr>
            <p:cNvPr name="Freeform 5" id="5"/>
            <p:cNvSpPr/>
            <p:nvPr/>
          </p:nvSpPr>
          <p:spPr>
            <a:xfrm flipH="false" flipV="false" rot="350470">
              <a:off x="1786556" y="7622755"/>
              <a:ext cx="6103535" cy="1602178"/>
            </a:xfrm>
            <a:custGeom>
              <a:avLst/>
              <a:gdLst/>
              <a:ahLst/>
              <a:cxnLst/>
              <a:rect r="r" b="b" t="t" l="l"/>
              <a:pathLst>
                <a:path h="1602178" w="6103535">
                  <a:moveTo>
                    <a:pt x="0" y="0"/>
                  </a:moveTo>
                  <a:lnTo>
                    <a:pt x="6103535" y="0"/>
                  </a:lnTo>
                  <a:lnTo>
                    <a:pt x="6103535" y="1602178"/>
                  </a:lnTo>
                  <a:lnTo>
                    <a:pt x="0" y="1602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1360379"/>
              <a:ext cx="8577310" cy="7805352"/>
            </a:xfrm>
            <a:custGeom>
              <a:avLst/>
              <a:gdLst/>
              <a:ahLst/>
              <a:cxnLst/>
              <a:rect r="r" b="b" t="t" l="l"/>
              <a:pathLst>
                <a:path h="7805352" w="8577310">
                  <a:moveTo>
                    <a:pt x="0" y="0"/>
                  </a:moveTo>
                  <a:lnTo>
                    <a:pt x="8577310" y="0"/>
                  </a:lnTo>
                  <a:lnTo>
                    <a:pt x="8577310" y="7805351"/>
                  </a:lnTo>
                  <a:lnTo>
                    <a:pt x="0" y="7805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9676066" y="1309335"/>
            <a:ext cx="7277675" cy="7668331"/>
            <a:chOff x="0" y="0"/>
            <a:chExt cx="9703567" cy="10224441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152400"/>
              <a:ext cx="9703567" cy="49784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500"/>
                </a:lnSpc>
              </a:pPr>
              <a:r>
                <a:rPr lang="en-US" sz="5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របៀបដែល</a:t>
              </a:r>
              <a:r>
                <a:rPr lang="en-US" sz="5000" b="true">
                  <a:solidFill>
                    <a:srgbClr val="ED601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បច្ចេកវិទ្យាជះផលប៉ះពាល់ដល់ក្រុមហ៊ុន</a:t>
              </a:r>
              <a:r>
                <a:rPr lang="en-US" sz="5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មិនថាឧស្សាហកម្មណានោះទេ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5787696"/>
              <a:ext cx="8956646" cy="4436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មិនថាអ្នកនៅក្នុងវិស័យអប់រំ ឱសថ ឬវិស្វកម្មទេ របៀបដែលអ្នកធ្វើការបានរងផលប៉ះពាល់យ៉ាងខ្លាំងដោយភាពជឿនលឿននៃបច្ចេកវិទ្យា រួមមានកុំព្យូទ័រថ្មី កម្មវិធីទិន្នន័យ និងឧបករណ៍ផ្សេងៗដែលមនុស្សមិនអាចចូលប្រើប្រាស់បានក្នុងរយៈពេលជាច្រើនទសវត្សរ៍កន្លងមកនេះ។ ពីវិធីដែលអ្នកដោះស្រាយកិច្ចការរបស់អ្នក ទៅជារបៀបដែលអ្នកប្រាស្រ័យទាក់ទងជាមួយមិត្តរួមការងារ បច្ចេកវិទ្យាបានបង្កើតការផ្លាស់ប្តូរជាច្រើនដែលផ្តល់អត្ថប្រយោជន៍ដល់ក្រុមហ៊ុននៅក្នុងគ្រប់ឧស្សាហកម្មទាំងអស់។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299575" y="236488"/>
            <a:ext cx="8674628" cy="9814023"/>
            <a:chOff x="0" y="0"/>
            <a:chExt cx="6939702" cy="7851218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6939703" cy="7851218"/>
            </a:xfrm>
            <a:custGeom>
              <a:avLst/>
              <a:gdLst/>
              <a:ahLst/>
              <a:cxnLst/>
              <a:rect r="r" b="b" t="t" l="l"/>
              <a:pathLst>
                <a:path h="7851218" w="6939703">
                  <a:moveTo>
                    <a:pt x="6815242" y="7851218"/>
                  </a:moveTo>
                  <a:lnTo>
                    <a:pt x="124460" y="7851218"/>
                  </a:lnTo>
                  <a:cubicBezTo>
                    <a:pt x="55880" y="7851218"/>
                    <a:pt x="0" y="7795338"/>
                    <a:pt x="0" y="7726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15242" y="0"/>
                  </a:lnTo>
                  <a:cubicBezTo>
                    <a:pt x="6883822" y="0"/>
                    <a:pt x="6939703" y="55880"/>
                    <a:pt x="6939703" y="124460"/>
                  </a:cubicBezTo>
                  <a:lnTo>
                    <a:pt x="6939703" y="7726759"/>
                  </a:lnTo>
                  <a:cubicBezTo>
                    <a:pt x="6939703" y="7795338"/>
                    <a:pt x="6883822" y="7851218"/>
                    <a:pt x="6815242" y="7851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13797" y="236488"/>
            <a:ext cx="8674628" cy="9814023"/>
            <a:chOff x="0" y="0"/>
            <a:chExt cx="6939702" cy="7851218"/>
          </a:xfrm>
        </p:grpSpPr>
        <p:sp>
          <p:nvSpPr>
            <p:cNvPr name="Freeform 5" id="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6939703" cy="7851218"/>
            </a:xfrm>
            <a:custGeom>
              <a:avLst/>
              <a:gdLst/>
              <a:ahLst/>
              <a:cxnLst/>
              <a:rect r="r" b="b" t="t" l="l"/>
              <a:pathLst>
                <a:path h="7851218" w="6939703">
                  <a:moveTo>
                    <a:pt x="6815242" y="7851218"/>
                  </a:moveTo>
                  <a:lnTo>
                    <a:pt x="124460" y="7851218"/>
                  </a:lnTo>
                  <a:cubicBezTo>
                    <a:pt x="55880" y="7851218"/>
                    <a:pt x="0" y="7795338"/>
                    <a:pt x="0" y="7726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815242" y="0"/>
                  </a:lnTo>
                  <a:cubicBezTo>
                    <a:pt x="6883822" y="0"/>
                    <a:pt x="6939703" y="55880"/>
                    <a:pt x="6939703" y="124460"/>
                  </a:cubicBezTo>
                  <a:lnTo>
                    <a:pt x="6939703" y="7726759"/>
                  </a:lnTo>
                  <a:cubicBezTo>
                    <a:pt x="6939703" y="7795338"/>
                    <a:pt x="6883822" y="7851218"/>
                    <a:pt x="6815242" y="7851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313797" y="513202"/>
          <a:ext cx="8674628" cy="8590900"/>
        </p:xfrm>
        <a:graphic>
          <a:graphicData uri="http://schemas.openxmlformats.org/drawingml/2006/table">
            <a:tbl>
              <a:tblPr/>
              <a:tblGrid>
                <a:gridCol w="1077074"/>
                <a:gridCol w="6440212"/>
                <a:gridCol w="1157342"/>
              </a:tblGrid>
              <a:tr h="375765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0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000"/>
                        </a:lnSpc>
                        <a:defRPr/>
                      </a:pPr>
                      <a:r>
                        <a:rPr lang="en-US" sz="5000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របៀបដែលមនុស្សធ្វើការ</a:t>
                      </a:r>
                      <a:r>
                        <a:rPr lang="en-US" sz="5000" u="sng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ដោយគ្មាន</a:t>
                      </a:r>
                      <a:r>
                        <a:rPr lang="en-US" sz="5000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បច្ចេកវិទ្យា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0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324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518157" indent="-259078" lvl="1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ពេលវេលាកាន់តែយូរ ត្រូវបានចំណាយលើកិច្ចការបុគ្គល។</a:t>
                      </a:r>
                      <a:endParaRPr lang="en-US" sz="1100"/>
                    </a:p>
                    <a:p>
                      <a:pPr algn="l" marL="518157" indent="-259078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ការប្រាស្រ័យទាក់ទងគ្នា កាន់តែមានការស្មុគស្មាញ និងធុញទ្រាន់។</a:t>
                      </a:r>
                    </a:p>
                    <a:p>
                      <a:pPr algn="l" marL="518157" indent="-259078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ការគ្រប់គ្រងទិន្នន័យ ត្រូវបានធ្វើឡើងដោយដៃ និងពាក់ព័ន្ធនឹងឯកសារជាច្រើនតោន។</a:t>
                      </a:r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9299575" y="513202"/>
          <a:ext cx="8674628" cy="9198042"/>
        </p:xfrm>
        <a:graphic>
          <a:graphicData uri="http://schemas.openxmlformats.org/drawingml/2006/table">
            <a:tbl>
              <a:tblPr/>
              <a:tblGrid>
                <a:gridCol w="1077074"/>
                <a:gridCol w="6440212"/>
                <a:gridCol w="1157342"/>
              </a:tblGrid>
              <a:tr h="375765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0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000"/>
                        </a:lnSpc>
                        <a:defRPr/>
                      </a:pPr>
                      <a:r>
                        <a:rPr lang="en-US" sz="5000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របៀបដែលមនុស្សធ្វើការ</a:t>
                      </a:r>
                      <a:r>
                        <a:rPr lang="en-US" sz="5000" u="sng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ជាមួយនឹង</a:t>
                      </a:r>
                      <a:r>
                        <a:rPr lang="en-US" sz="5000" b="true">
                          <a:solidFill>
                            <a:srgbClr val="0E2C4B"/>
                          </a:solidFill>
                          <a:latin typeface="Canva Sans Bold"/>
                          <a:ea typeface="Canva Sans Bold"/>
                          <a:cs typeface="Canva Sans Bold"/>
                          <a:sym typeface="Canva Sans Bold"/>
                        </a:rPr>
                        <a:t>បច្ចេកវិទ្យា</a:t>
                      </a: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6000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4038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 marL="518157" indent="-259078" lvl="1">
                        <a:lnSpc>
                          <a:spcPts val="3359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ឧបករណ៍ថ្មីៗ អាចឱ្យការងារត្រូវបានធ្វើបានកាន់តែលឿន និងងាយស្រួលជាងមុន។</a:t>
                      </a:r>
                      <a:endParaRPr lang="en-US" sz="1100"/>
                    </a:p>
                    <a:p>
                      <a:pPr algn="l" marL="518157" indent="-259078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ការប្រាស្រ័យទាក់ទងជាមួយមិត្តរួមការងារ មិនថាពួកគេនៅទីណាក្នុងពិភពលោក គឺមានល្បឿនលឿន និងងាយស្រួលមិនគួរឱ្យជឿ។</a:t>
                      </a:r>
                    </a:p>
                    <a:p>
                      <a:pPr algn="l" marL="518157" indent="-259078" lvl="1">
                        <a:lnSpc>
                          <a:spcPts val="3359"/>
                        </a:lnSpc>
                        <a:buFont typeface="Arial"/>
                        <a:buChar char="•"/>
                      </a:pPr>
                      <a:r>
                        <a:rPr lang="en-US" sz="2399">
                          <a:solidFill>
                            <a:srgbClr val="0E2C4B"/>
                          </a:solidFill>
                          <a:latin typeface="Muli"/>
                          <a:ea typeface="Muli"/>
                          <a:cs typeface="Muli"/>
                          <a:sym typeface="Muli"/>
                        </a:rPr>
                        <a:t>អ្វីគ្រប់យ៉ាង គឺមានលក្ខណៈឌីជីថល និងងាយស្រួលក្នុងការទុកដាក់ឯកសារ រៀបចំ ឬតាមដាន។</a:t>
                      </a:r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76200">
                      <a:solidFill>
                        <a:srgbClr val="F2F3F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0" y="0"/>
            <a:ext cx="1214150" cy="1214150"/>
          </a:xfrm>
          <a:custGeom>
            <a:avLst/>
            <a:gdLst/>
            <a:ahLst/>
            <a:cxnLst/>
            <a:rect r="r" b="b" t="t" l="l"/>
            <a:pathLst>
              <a:path h="1214150" w="1214150">
                <a:moveTo>
                  <a:pt x="0" y="0"/>
                </a:moveTo>
                <a:lnTo>
                  <a:pt x="1214150" y="0"/>
                </a:lnTo>
                <a:lnTo>
                  <a:pt x="1214150" y="1214150"/>
                </a:lnTo>
                <a:lnTo>
                  <a:pt x="0" y="1214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0016" y="4009461"/>
            <a:ext cx="5972525" cy="2877346"/>
            <a:chOff x="0" y="0"/>
            <a:chExt cx="4778020" cy="2301877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778020" cy="2301877"/>
            </a:xfrm>
            <a:custGeom>
              <a:avLst/>
              <a:gdLst/>
              <a:ahLst/>
              <a:cxnLst/>
              <a:rect r="r" b="b" t="t" l="l"/>
              <a:pathLst>
                <a:path h="2301877" w="4778020">
                  <a:moveTo>
                    <a:pt x="4653560" y="2301877"/>
                  </a:moveTo>
                  <a:lnTo>
                    <a:pt x="124460" y="2301877"/>
                  </a:lnTo>
                  <a:cubicBezTo>
                    <a:pt x="55880" y="2301877"/>
                    <a:pt x="0" y="2245997"/>
                    <a:pt x="0" y="2177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53561" y="0"/>
                  </a:lnTo>
                  <a:cubicBezTo>
                    <a:pt x="4722140" y="0"/>
                    <a:pt x="4778020" y="55880"/>
                    <a:pt x="4778020" y="124460"/>
                  </a:cubicBezTo>
                  <a:lnTo>
                    <a:pt x="4778020" y="2177417"/>
                  </a:lnTo>
                  <a:cubicBezTo>
                    <a:pt x="4778020" y="2245997"/>
                    <a:pt x="4722140" y="2301877"/>
                    <a:pt x="4653561" y="2301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28591" y="7173166"/>
            <a:ext cx="5972525" cy="2877346"/>
            <a:chOff x="0" y="0"/>
            <a:chExt cx="4778020" cy="2301877"/>
          </a:xfrm>
        </p:grpSpPr>
        <p:sp>
          <p:nvSpPr>
            <p:cNvPr name="Freeform 5" id="5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778020" cy="2301877"/>
            </a:xfrm>
            <a:custGeom>
              <a:avLst/>
              <a:gdLst/>
              <a:ahLst/>
              <a:cxnLst/>
              <a:rect r="r" b="b" t="t" l="l"/>
              <a:pathLst>
                <a:path h="2301877" w="4778020">
                  <a:moveTo>
                    <a:pt x="4653560" y="2301877"/>
                  </a:moveTo>
                  <a:lnTo>
                    <a:pt x="124460" y="2301877"/>
                  </a:lnTo>
                  <a:cubicBezTo>
                    <a:pt x="55880" y="2301877"/>
                    <a:pt x="0" y="2245997"/>
                    <a:pt x="0" y="2177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53561" y="0"/>
                  </a:lnTo>
                  <a:cubicBezTo>
                    <a:pt x="4722140" y="0"/>
                    <a:pt x="4778020" y="55880"/>
                    <a:pt x="4778020" y="124460"/>
                  </a:cubicBezTo>
                  <a:lnTo>
                    <a:pt x="4778020" y="2177417"/>
                  </a:lnTo>
                  <a:cubicBezTo>
                    <a:pt x="4778020" y="2245997"/>
                    <a:pt x="4722140" y="2301877"/>
                    <a:pt x="4653561" y="2301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6539686" y="4009461"/>
            <a:ext cx="5972525" cy="2877346"/>
            <a:chOff x="0" y="0"/>
            <a:chExt cx="4778020" cy="2301877"/>
          </a:xfrm>
        </p:grpSpPr>
        <p:sp>
          <p:nvSpPr>
            <p:cNvPr name="Freeform 7" id="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778020" cy="2301877"/>
            </a:xfrm>
            <a:custGeom>
              <a:avLst/>
              <a:gdLst/>
              <a:ahLst/>
              <a:cxnLst/>
              <a:rect r="r" b="b" t="t" l="l"/>
              <a:pathLst>
                <a:path h="2301877" w="4778020">
                  <a:moveTo>
                    <a:pt x="4653560" y="2301877"/>
                  </a:moveTo>
                  <a:lnTo>
                    <a:pt x="124460" y="2301877"/>
                  </a:lnTo>
                  <a:cubicBezTo>
                    <a:pt x="55880" y="2301877"/>
                    <a:pt x="0" y="2245997"/>
                    <a:pt x="0" y="2177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53561" y="0"/>
                  </a:lnTo>
                  <a:cubicBezTo>
                    <a:pt x="4722140" y="0"/>
                    <a:pt x="4778020" y="55880"/>
                    <a:pt x="4778020" y="124460"/>
                  </a:cubicBezTo>
                  <a:lnTo>
                    <a:pt x="4778020" y="2177417"/>
                  </a:lnTo>
                  <a:cubicBezTo>
                    <a:pt x="4778020" y="2245997"/>
                    <a:pt x="4722140" y="2301877"/>
                    <a:pt x="4653561" y="2301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6539686" y="7173166"/>
            <a:ext cx="5972525" cy="2877346"/>
            <a:chOff x="0" y="0"/>
            <a:chExt cx="4778020" cy="2301877"/>
          </a:xfrm>
        </p:grpSpPr>
        <p:sp>
          <p:nvSpPr>
            <p:cNvPr name="Freeform 9" id="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778020" cy="2301877"/>
            </a:xfrm>
            <a:custGeom>
              <a:avLst/>
              <a:gdLst/>
              <a:ahLst/>
              <a:cxnLst/>
              <a:rect r="r" b="b" t="t" l="l"/>
              <a:pathLst>
                <a:path h="2301877" w="4778020">
                  <a:moveTo>
                    <a:pt x="4653560" y="2301877"/>
                  </a:moveTo>
                  <a:lnTo>
                    <a:pt x="124460" y="2301877"/>
                  </a:lnTo>
                  <a:cubicBezTo>
                    <a:pt x="55880" y="2301877"/>
                    <a:pt x="0" y="2245997"/>
                    <a:pt x="0" y="21774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53561" y="0"/>
                  </a:lnTo>
                  <a:cubicBezTo>
                    <a:pt x="4722140" y="0"/>
                    <a:pt x="4778020" y="55880"/>
                    <a:pt x="4778020" y="124460"/>
                  </a:cubicBezTo>
                  <a:lnTo>
                    <a:pt x="4778020" y="2177417"/>
                  </a:lnTo>
                  <a:cubicBezTo>
                    <a:pt x="4778020" y="2245997"/>
                    <a:pt x="4722140" y="2301877"/>
                    <a:pt x="4653561" y="230187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2779356" y="4009461"/>
            <a:ext cx="5208628" cy="6041050"/>
            <a:chOff x="0" y="0"/>
            <a:chExt cx="4166903" cy="4832840"/>
          </a:xfrm>
        </p:grpSpPr>
        <p:sp>
          <p:nvSpPr>
            <p:cNvPr name="Freeform 11" id="11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166903" cy="4832840"/>
            </a:xfrm>
            <a:custGeom>
              <a:avLst/>
              <a:gdLst/>
              <a:ahLst/>
              <a:cxnLst/>
              <a:rect r="r" b="b" t="t" l="l"/>
              <a:pathLst>
                <a:path h="4832840" w="4166903">
                  <a:moveTo>
                    <a:pt x="4042442" y="4832840"/>
                  </a:moveTo>
                  <a:lnTo>
                    <a:pt x="124460" y="4832840"/>
                  </a:lnTo>
                  <a:cubicBezTo>
                    <a:pt x="55880" y="4832840"/>
                    <a:pt x="0" y="4776960"/>
                    <a:pt x="0" y="4708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2443" y="0"/>
                  </a:lnTo>
                  <a:cubicBezTo>
                    <a:pt x="4111023" y="0"/>
                    <a:pt x="4166903" y="55880"/>
                    <a:pt x="4166903" y="124460"/>
                  </a:cubicBezTo>
                  <a:lnTo>
                    <a:pt x="4166903" y="4708380"/>
                  </a:lnTo>
                  <a:cubicBezTo>
                    <a:pt x="4166903" y="4776960"/>
                    <a:pt x="4111023" y="4832840"/>
                    <a:pt x="4042443" y="4832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928627" y="4429535"/>
            <a:ext cx="4772452" cy="1670817"/>
            <a:chOff x="0" y="0"/>
            <a:chExt cx="6363270" cy="2227756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0" y="0"/>
              <a:ext cx="1843010" cy="691386"/>
              <a:chOff x="0" y="0"/>
              <a:chExt cx="1760412" cy="6604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60412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760412">
                    <a:moveTo>
                      <a:pt x="163595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35952" y="0"/>
                    </a:lnTo>
                    <a:cubicBezTo>
                      <a:pt x="1704532" y="0"/>
                      <a:pt x="1760412" y="55880"/>
                      <a:pt x="1760412" y="124460"/>
                    </a:cubicBezTo>
                    <a:lnTo>
                      <a:pt x="1760412" y="535940"/>
                    </a:lnTo>
                    <a:cubicBezTo>
                      <a:pt x="1760412" y="604520"/>
                      <a:pt x="1704532" y="660400"/>
                      <a:pt x="1635952" y="660400"/>
                    </a:cubicBezTo>
                    <a:close/>
                  </a:path>
                </a:pathLst>
              </a:custGeom>
              <a:solidFill>
                <a:srgbClr val="EFF9FD"/>
              </a:solidFill>
            </p:spPr>
          </p:sp>
        </p:grpSp>
        <p:sp>
          <p:nvSpPr>
            <p:cNvPr name="TextBox 15" id="15"/>
            <p:cNvSpPr txBox="true"/>
            <p:nvPr/>
          </p:nvSpPr>
          <p:spPr>
            <a:xfrm rot="0">
              <a:off x="204538" y="99101"/>
              <a:ext cx="1433934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E2C4B"/>
                  </a:solidFill>
                  <a:latin typeface="Muli Ultra-Bold"/>
                  <a:ea typeface="Muli Ultra-Bold"/>
                  <a:cs typeface="Muli Ultra-Bold"/>
                  <a:sym typeface="Muli Ultra-Bold"/>
                </a:rPr>
                <a:t>ជំហានទី១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1767794"/>
              <a:ext cx="6363270" cy="4599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និយោជិតគ្រប់រូប ត្រូវតែដឹងអំពីច្បាប់ទាំងអស់។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1045162"/>
              <a:ext cx="6363270" cy="529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បង្កើតគោលការណ៍ណែនាំច្បាស់លាស់។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139722" y="4429535"/>
            <a:ext cx="4772452" cy="2040553"/>
            <a:chOff x="0" y="0"/>
            <a:chExt cx="6363270" cy="2720738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1843010" cy="691386"/>
              <a:chOff x="0" y="0"/>
              <a:chExt cx="1760412" cy="6604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760412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760412">
                    <a:moveTo>
                      <a:pt x="163595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35952" y="0"/>
                    </a:lnTo>
                    <a:cubicBezTo>
                      <a:pt x="1704532" y="0"/>
                      <a:pt x="1760412" y="55880"/>
                      <a:pt x="1760412" y="124460"/>
                    </a:cubicBezTo>
                    <a:lnTo>
                      <a:pt x="1760412" y="535940"/>
                    </a:lnTo>
                    <a:cubicBezTo>
                      <a:pt x="1760412" y="604520"/>
                      <a:pt x="1704532" y="660400"/>
                      <a:pt x="1635952" y="660400"/>
                    </a:cubicBezTo>
                    <a:close/>
                  </a:path>
                </a:pathLst>
              </a:custGeom>
              <a:solidFill>
                <a:srgbClr val="EFF9FD"/>
              </a:solidFill>
            </p:spPr>
          </p:sp>
        </p:grpSp>
        <p:sp>
          <p:nvSpPr>
            <p:cNvPr name="TextBox 21" id="21"/>
            <p:cNvSpPr txBox="true"/>
            <p:nvPr/>
          </p:nvSpPr>
          <p:spPr>
            <a:xfrm rot="0">
              <a:off x="204538" y="99101"/>
              <a:ext cx="1433934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E2C4B"/>
                  </a:solidFill>
                  <a:latin typeface="Muli Ultra-Bold"/>
                  <a:ea typeface="Muli Ultra-Bold"/>
                  <a:cs typeface="Muli Ultra-Bold"/>
                  <a:sym typeface="Muli Ultra-Bold"/>
                </a:rPr>
                <a:t>ជំហានទី២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1767794"/>
              <a:ext cx="6363270" cy="952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ដឹងថាតើបេក្ខជនណាដែលគួរឱ្យទុកចិត្តបំផុត និងស័ក្តិសមសម្រាប់មុខតំណែង។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1045162"/>
              <a:ext cx="6363270" cy="529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ជ្រើសរើសដោយការពិនិត្យពិច័យ។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928627" y="7591675"/>
            <a:ext cx="4772452" cy="1670817"/>
            <a:chOff x="0" y="0"/>
            <a:chExt cx="6363270" cy="2227756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0" y="0"/>
              <a:ext cx="1843010" cy="691386"/>
              <a:chOff x="0" y="0"/>
              <a:chExt cx="1760412" cy="6604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1760412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760412">
                    <a:moveTo>
                      <a:pt x="163595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35952" y="0"/>
                    </a:lnTo>
                    <a:cubicBezTo>
                      <a:pt x="1704532" y="0"/>
                      <a:pt x="1760412" y="55880"/>
                      <a:pt x="1760412" y="124460"/>
                    </a:cubicBezTo>
                    <a:lnTo>
                      <a:pt x="1760412" y="535940"/>
                    </a:lnTo>
                    <a:cubicBezTo>
                      <a:pt x="1760412" y="604520"/>
                      <a:pt x="1704532" y="660400"/>
                      <a:pt x="1635952" y="660400"/>
                    </a:cubicBezTo>
                    <a:close/>
                  </a:path>
                </a:pathLst>
              </a:custGeom>
              <a:solidFill>
                <a:srgbClr val="EFF9FD"/>
              </a:solid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204538" y="99101"/>
              <a:ext cx="1433934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E2C4B"/>
                  </a:solidFill>
                  <a:latin typeface="Muli Ultra-Bold"/>
                  <a:ea typeface="Muli Ultra-Bold"/>
                  <a:cs typeface="Muli Ultra-Bold"/>
                  <a:sym typeface="Muli Ultra-Bold"/>
                </a:rPr>
                <a:t>ជំហានទី៣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1767794"/>
              <a:ext cx="6363270" cy="45996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ធ្វើឱ្យអ្វីគ្រប់យ៉ាងងាយស្រួលនិងមានសុវត្ថិភាព។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0" y="1045162"/>
              <a:ext cx="6363270" cy="529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វិនិយោគលើបច្ចេកវិទ្យាពពក (ក្លោដ)។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7139722" y="7594077"/>
            <a:ext cx="4772452" cy="2040553"/>
            <a:chOff x="0" y="0"/>
            <a:chExt cx="6363270" cy="2720738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1843010" cy="691386"/>
              <a:chOff x="0" y="0"/>
              <a:chExt cx="1760412" cy="6604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1760412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1760412">
                    <a:moveTo>
                      <a:pt x="1635952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35952" y="0"/>
                    </a:lnTo>
                    <a:cubicBezTo>
                      <a:pt x="1704532" y="0"/>
                      <a:pt x="1760412" y="55880"/>
                      <a:pt x="1760412" y="124460"/>
                    </a:cubicBezTo>
                    <a:lnTo>
                      <a:pt x="1760412" y="535940"/>
                    </a:lnTo>
                    <a:cubicBezTo>
                      <a:pt x="1760412" y="604520"/>
                      <a:pt x="1704532" y="660400"/>
                      <a:pt x="1635952" y="660400"/>
                    </a:cubicBezTo>
                    <a:close/>
                  </a:path>
                </a:pathLst>
              </a:custGeom>
              <a:solidFill>
                <a:srgbClr val="EFF9FD"/>
              </a:solid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217238" y="99101"/>
              <a:ext cx="1433934" cy="4497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b="true" sz="2000">
                  <a:solidFill>
                    <a:srgbClr val="0E2C4B"/>
                  </a:solidFill>
                  <a:latin typeface="Muli Ultra-Bold"/>
                  <a:ea typeface="Muli Ultra-Bold"/>
                  <a:cs typeface="Muli Ultra-Bold"/>
                  <a:sym typeface="Muli Ultra-Bold"/>
                </a:rPr>
                <a:t>ជំហានទី៤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1767794"/>
              <a:ext cx="6363270" cy="952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រក្សាទំនាក់ទំនងតាមរយៈការប្រជុំទៀងទាត់ និងការពិនិត្យចូល (Check-ins) ។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1045162"/>
              <a:ext cx="6363270" cy="5297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រក្សាការចូលរួមរបស់ធីម។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3350411" y="4430373"/>
            <a:ext cx="1382257" cy="518539"/>
            <a:chOff x="0" y="0"/>
            <a:chExt cx="1760412" cy="660400"/>
          </a:xfrm>
        </p:grpSpPr>
        <p:sp>
          <p:nvSpPr>
            <p:cNvPr name="Freeform 37" id="3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1760412" cy="660400"/>
            </a:xfrm>
            <a:custGeom>
              <a:avLst/>
              <a:gdLst/>
              <a:ahLst/>
              <a:cxnLst/>
              <a:rect r="r" b="b" t="t" l="l"/>
              <a:pathLst>
                <a:path h="660400" w="1760412">
                  <a:moveTo>
                    <a:pt x="163595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35952" y="0"/>
                  </a:lnTo>
                  <a:cubicBezTo>
                    <a:pt x="1704532" y="0"/>
                    <a:pt x="1760412" y="55880"/>
                    <a:pt x="1760412" y="124460"/>
                  </a:cubicBezTo>
                  <a:lnTo>
                    <a:pt x="1760412" y="535940"/>
                  </a:lnTo>
                  <a:cubicBezTo>
                    <a:pt x="1760412" y="604520"/>
                    <a:pt x="1704532" y="660400"/>
                    <a:pt x="1635952" y="660400"/>
                  </a:cubicBezTo>
                  <a:close/>
                </a:path>
              </a:pathLst>
            </a:custGeom>
            <a:solidFill>
              <a:srgbClr val="EFF9FD"/>
            </a:solidFill>
          </p:spPr>
        </p:sp>
      </p:grpSp>
      <p:grpSp>
        <p:nvGrpSpPr>
          <p:cNvPr name="Group 38" id="38"/>
          <p:cNvGrpSpPr/>
          <p:nvPr/>
        </p:nvGrpSpPr>
        <p:grpSpPr>
          <a:xfrm rot="0">
            <a:off x="16846550" y="8847952"/>
            <a:ext cx="825500" cy="825500"/>
            <a:chOff x="0" y="0"/>
            <a:chExt cx="1100667" cy="1100667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0" y="0"/>
              <a:ext cx="1100667" cy="1100667"/>
              <a:chOff x="0" y="0"/>
              <a:chExt cx="660400" cy="6604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66040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660400">
                    <a:moveTo>
                      <a:pt x="53594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535940"/>
                    </a:lnTo>
                    <a:cubicBezTo>
                      <a:pt x="660400" y="604520"/>
                      <a:pt x="604520" y="660400"/>
                      <a:pt x="535940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grpSp>
          <p:nvGrpSpPr>
            <p:cNvPr name="Group 41" id="41"/>
            <p:cNvGrpSpPr/>
            <p:nvPr/>
          </p:nvGrpSpPr>
          <p:grpSpPr>
            <a:xfrm rot="-5400000">
              <a:off x="436385" y="452780"/>
              <a:ext cx="290178" cy="195107"/>
              <a:chOff x="0" y="0"/>
              <a:chExt cx="1930400" cy="129794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1930400" cy="1297940"/>
              </a:xfrm>
              <a:custGeom>
                <a:avLst/>
                <a:gdLst/>
                <a:ahLst/>
                <a:cxnLst/>
                <a:rect r="r" b="b" t="t" l="l"/>
                <a:pathLst>
                  <a:path h="1297940" w="193040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TextBox 43" id="43"/>
          <p:cNvSpPr txBox="true"/>
          <p:nvPr/>
        </p:nvSpPr>
        <p:spPr>
          <a:xfrm rot="0">
            <a:off x="1028700" y="475686"/>
            <a:ext cx="11483511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99"/>
              </a:lnSpc>
            </a:pPr>
            <a:r>
              <a:rPr lang="en-US" sz="6999" b="true">
                <a:solidFill>
                  <a:srgbClr val="0E2C4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ភាពងាយស្រួលនៃការបង្កើត</a:t>
            </a:r>
          </a:p>
          <a:p>
            <a:pPr algn="l">
              <a:lnSpc>
                <a:spcPts val="10500"/>
              </a:lnSpc>
            </a:pPr>
            <a:r>
              <a:rPr lang="en-US" sz="7000" b="true">
                <a:solidFill>
                  <a:srgbClr val="ED601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ធីមពីចម្ងាយ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3503815" y="4492793"/>
            <a:ext cx="1075450" cy="34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b="true" sz="2000">
                <a:solidFill>
                  <a:srgbClr val="0E2C4B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ជំហានទី៥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13350411" y="5249125"/>
            <a:ext cx="3588268" cy="1643519"/>
            <a:chOff x="0" y="0"/>
            <a:chExt cx="4784357" cy="2191359"/>
          </a:xfrm>
        </p:grpSpPr>
        <p:sp>
          <p:nvSpPr>
            <p:cNvPr name="TextBox 46" id="46"/>
            <p:cNvSpPr txBox="true"/>
            <p:nvPr/>
          </p:nvSpPr>
          <p:spPr>
            <a:xfrm rot="0">
              <a:off x="0" y="1238415"/>
              <a:ext cx="4784357" cy="9529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ប្រើវេទិកាប្រាស្រ័យទាក់ទងដូចគ្នានៅក្នុងក្រុមហ៊ុន។</a:t>
              </a:r>
            </a:p>
          </p:txBody>
        </p:sp>
        <p:sp>
          <p:nvSpPr>
            <p:cNvPr name="TextBox 47" id="47"/>
            <p:cNvSpPr txBox="true"/>
            <p:nvPr/>
          </p:nvSpPr>
          <p:spPr>
            <a:xfrm rot="0">
              <a:off x="0" y="-47625"/>
              <a:ext cx="4784357" cy="10931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ពង្រីកការប្រាស្រ័យទាក់ទងជាអតិបរមា។</a:t>
              </a:r>
            </a:p>
          </p:txBody>
        </p:sp>
      </p:grpSp>
      <p:sp>
        <p:nvSpPr>
          <p:cNvPr name="Freeform 48" id="48"/>
          <p:cNvSpPr/>
          <p:nvPr/>
        </p:nvSpPr>
        <p:spPr>
          <a:xfrm flipH="false" flipV="false" rot="0">
            <a:off x="16543775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04159"/>
            <a:ext cx="6173123" cy="6323931"/>
            <a:chOff x="0" y="0"/>
            <a:chExt cx="8230830" cy="8431907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209550"/>
              <a:ext cx="8230830" cy="6965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500"/>
                </a:lnSpc>
              </a:pPr>
              <a:r>
                <a:rPr lang="en-US" sz="7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ភាពសមស្របចំពោះការងារពីចម្ងាយដោយឧស្សាហកម្ម</a:t>
              </a:r>
            </a:p>
          </p:txBody>
        </p:sp>
        <p:grpSp>
          <p:nvGrpSpPr>
            <p:cNvPr name="Group 4" id="4"/>
            <p:cNvGrpSpPr/>
            <p:nvPr/>
          </p:nvGrpSpPr>
          <p:grpSpPr>
            <a:xfrm rot="0">
              <a:off x="0" y="7331241"/>
              <a:ext cx="6702579" cy="1100667"/>
              <a:chOff x="0" y="0"/>
              <a:chExt cx="4021547" cy="6604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021548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4021548">
                    <a:moveTo>
                      <a:pt x="3897087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97088" y="0"/>
                    </a:lnTo>
                    <a:cubicBezTo>
                      <a:pt x="3965668" y="0"/>
                      <a:pt x="4021548" y="55880"/>
                      <a:pt x="4021548" y="124460"/>
                    </a:cubicBezTo>
                    <a:lnTo>
                      <a:pt x="4021548" y="535940"/>
                    </a:lnTo>
                    <a:cubicBezTo>
                      <a:pt x="4021548" y="604520"/>
                      <a:pt x="3965668" y="660400"/>
                      <a:pt x="3897088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693230" y="7557018"/>
              <a:ext cx="5587728" cy="55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800" b="true">
                  <a:solidFill>
                    <a:srgbClr val="FFFFFF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ចំណុចសម្រាប់ការពិភាក្សា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449948" y="236488"/>
            <a:ext cx="9524255" cy="9814023"/>
            <a:chOff x="0" y="0"/>
            <a:chExt cx="7619404" cy="7851218"/>
          </a:xfrm>
        </p:grpSpPr>
        <p:sp>
          <p:nvSpPr>
            <p:cNvPr name="Freeform 8" id="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7619404" cy="7851218"/>
            </a:xfrm>
            <a:custGeom>
              <a:avLst/>
              <a:gdLst/>
              <a:ahLst/>
              <a:cxnLst/>
              <a:rect r="r" b="b" t="t" l="l"/>
              <a:pathLst>
                <a:path h="7851218" w="7619404">
                  <a:moveTo>
                    <a:pt x="7494944" y="7851218"/>
                  </a:moveTo>
                  <a:lnTo>
                    <a:pt x="124460" y="7851218"/>
                  </a:lnTo>
                  <a:cubicBezTo>
                    <a:pt x="55880" y="7851218"/>
                    <a:pt x="0" y="7795338"/>
                    <a:pt x="0" y="772675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494944" y="0"/>
                  </a:lnTo>
                  <a:cubicBezTo>
                    <a:pt x="7563524" y="0"/>
                    <a:pt x="7619404" y="55880"/>
                    <a:pt x="7619404" y="124460"/>
                  </a:cubicBezTo>
                  <a:lnTo>
                    <a:pt x="7619404" y="7726759"/>
                  </a:lnTo>
                  <a:cubicBezTo>
                    <a:pt x="7619404" y="7795338"/>
                    <a:pt x="7563524" y="7851218"/>
                    <a:pt x="7494944" y="78512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name="Picture 9" id="9" descr="pie chart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519713" y="1663320"/>
            <a:ext cx="7379464" cy="6817582"/>
          </a:xfrm>
          <a:prstGeom prst="rect">
            <a:avLst/>
          </a:prstGeom>
        </p:spPr>
      </p:pic>
      <p:sp>
        <p:nvSpPr>
          <p:cNvPr name="TextBox 10" id="10"/>
          <p:cNvSpPr txBox="true"/>
          <p:nvPr/>
        </p:nvSpPr>
        <p:spPr>
          <a:xfrm rot="0">
            <a:off x="1028700" y="7289857"/>
            <a:ext cx="5704818" cy="1356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400">
                <a:solidFill>
                  <a:srgbClr val="0E2C4B"/>
                </a:solidFill>
                <a:latin typeface="Muli"/>
                <a:ea typeface="Muli"/>
                <a:cs typeface="Muli"/>
                <a:sym typeface="Muli"/>
              </a:rPr>
              <a:t>ក្រុមហ៊ុនកាន់តែច្រើនឡើងៗដឹងថា ទម្រង់ និងចំណងជើងការងារជាក់លាក់ អាចត្រូវបានសម្រេចបាននៅពេលធ្វើការពីផ្ទះ។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6543775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48919" y="236488"/>
            <a:ext cx="5436128" cy="9814023"/>
            <a:chOff x="0" y="0"/>
            <a:chExt cx="4762500" cy="8597900"/>
          </a:xfrm>
        </p:grpSpPr>
        <p:sp>
          <p:nvSpPr>
            <p:cNvPr name="Freeform 3" id="3" descr="a person with curly hair sitting at a table with a laptop"/>
            <p:cNvSpPr/>
            <p:nvPr/>
          </p:nvSpPr>
          <p:spPr>
            <a:xfrm flipH="false" flipV="false" rot="0">
              <a:off x="0" y="0"/>
              <a:ext cx="4762500" cy="8597900"/>
            </a:xfrm>
            <a:custGeom>
              <a:avLst/>
              <a:gdLst/>
              <a:ahLst/>
              <a:cxnLst/>
              <a:rect r="r" b="b" t="t" l="l"/>
              <a:pathLst>
                <a:path h="8597900" w="4762500">
                  <a:moveTo>
                    <a:pt x="4762500" y="254000"/>
                  </a:moveTo>
                  <a:lnTo>
                    <a:pt x="4762500" y="8343900"/>
                  </a:lnTo>
                  <a:cubicBezTo>
                    <a:pt x="4762500" y="8484235"/>
                    <a:pt x="4648835" y="8597900"/>
                    <a:pt x="4508500" y="8597900"/>
                  </a:cubicBezTo>
                  <a:lnTo>
                    <a:pt x="254000" y="8597900"/>
                  </a:lnTo>
                  <a:cubicBezTo>
                    <a:pt x="113665" y="8597900"/>
                    <a:pt x="0" y="8484235"/>
                    <a:pt x="0" y="8343900"/>
                  </a:cubicBezTo>
                  <a:lnTo>
                    <a:pt x="0" y="254000"/>
                  </a:lnTo>
                  <a:cubicBezTo>
                    <a:pt x="0" y="113665"/>
                    <a:pt x="113665" y="0"/>
                    <a:pt x="254000" y="0"/>
                  </a:cubicBezTo>
                  <a:lnTo>
                    <a:pt x="4508500" y="0"/>
                  </a:lnTo>
                  <a:cubicBezTo>
                    <a:pt x="4648835" y="0"/>
                    <a:pt x="4762500" y="113665"/>
                    <a:pt x="4762500" y="254000"/>
                  </a:cubicBezTo>
                  <a:close/>
                </a:path>
              </a:pathLst>
            </a:custGeom>
            <a:blipFill>
              <a:blip r:embed="rId2"/>
              <a:stretch>
                <a:fillRect l="-10177" t="0" r="-10177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6238018" y="5927239"/>
            <a:ext cx="4065650" cy="3693167"/>
            <a:chOff x="0" y="0"/>
            <a:chExt cx="5420867" cy="49242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4078217"/>
              <a:ext cx="4869095" cy="846005"/>
            </a:xfrm>
            <a:custGeom>
              <a:avLst/>
              <a:gdLst/>
              <a:ahLst/>
              <a:cxnLst/>
              <a:rect r="r" b="b" t="t" l="l"/>
              <a:pathLst>
                <a:path h="846005" w="4869095">
                  <a:moveTo>
                    <a:pt x="0" y="0"/>
                  </a:moveTo>
                  <a:lnTo>
                    <a:pt x="4869095" y="0"/>
                  </a:lnTo>
                  <a:lnTo>
                    <a:pt x="4869095" y="846005"/>
                  </a:lnTo>
                  <a:lnTo>
                    <a:pt x="0" y="846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3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 descr="illustration of a cabinet with books on top"/>
            <p:cNvSpPr/>
            <p:nvPr/>
          </p:nvSpPr>
          <p:spPr>
            <a:xfrm flipH="true" flipV="false" rot="0">
              <a:off x="570219" y="0"/>
              <a:ext cx="4850648" cy="4924222"/>
            </a:xfrm>
            <a:custGeom>
              <a:avLst/>
              <a:gdLst/>
              <a:ahLst/>
              <a:cxnLst/>
              <a:rect r="r" b="b" t="t" l="l"/>
              <a:pathLst>
                <a:path h="4924222" w="4850648">
                  <a:moveTo>
                    <a:pt x="4850648" y="0"/>
                  </a:moveTo>
                  <a:lnTo>
                    <a:pt x="0" y="0"/>
                  </a:lnTo>
                  <a:lnTo>
                    <a:pt x="0" y="4924222"/>
                  </a:lnTo>
                  <a:lnTo>
                    <a:pt x="4850648" y="4924222"/>
                  </a:lnTo>
                  <a:lnTo>
                    <a:pt x="4850648" y="0"/>
                  </a:lnTo>
                  <a:close/>
                </a:path>
              </a:pathLst>
            </a:custGeom>
            <a:blipFill>
              <a:blip r:embed="rId4"/>
              <a:stretch>
                <a:fillRect l="-212663" t="-151975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7077188" y="1028700"/>
            <a:ext cx="10182112" cy="3316546"/>
            <a:chOff x="0" y="0"/>
            <a:chExt cx="13576150" cy="4422062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209550"/>
              <a:ext cx="13576150" cy="34099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0500"/>
                </a:lnSpc>
              </a:pPr>
              <a:r>
                <a:rPr lang="en-US" sz="7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ការរក្សា</a:t>
              </a:r>
              <a:r>
                <a:rPr lang="en-US" sz="7000" b="true">
                  <a:solidFill>
                    <a:srgbClr val="ED601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សុវត្ថិភាព</a:t>
              </a:r>
              <a:r>
                <a:rPr lang="en-US" sz="7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ក្រុមហ៊ុន និងបុគ្គលិករបស់អ្នក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3863262"/>
              <a:ext cx="12751386" cy="55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800" b="true">
                  <a:solidFill>
                    <a:srgbClr val="0E2C4B"/>
                  </a:solidFill>
                  <a:latin typeface="Canva Sans Medium"/>
                  <a:ea typeface="Canva Sans Medium"/>
                  <a:cs typeface="Canva Sans Medium"/>
                  <a:sym typeface="Canva Sans Medium"/>
                </a:rPr>
                <a:t>សារសំខាន់នៃសន្តិសុខតាមអ៊ីនធឺណិតនៅកន្លែងធ្វើការ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0614302" y="6689725"/>
            <a:ext cx="6644998" cy="2078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2200">
                <a:solidFill>
                  <a:srgbClr val="0E2C4B"/>
                </a:solidFill>
                <a:latin typeface="Muli"/>
                <a:ea typeface="Muli"/>
                <a:cs typeface="Muli"/>
                <a:sym typeface="Muli"/>
              </a:rPr>
              <a:t>ចៀសវាងការធ្វើឱ្យខូចដល់សុវត្ថិភាពនៃវេទិកាដែលអ្នកប្រើប្រាស់នៅក្នុងក្រុមហ៊ុនដោយការវិនិយោគយ៉ាងច្រើននៅក្នុងសុវត្ថិភាពអ៊ីនធឺណេត។ ធានាសុវត្ថិភាពទិន្នន័យរបស់ក្រុមហ៊ុនអ្នកដោយរកមើលវេទិកាល្អបំផុតនៅទីនោះដែលអាចការពារប្រឆាំងនឹងឧក្រិដ្ឋជនតាមអ៊ីនធឺណេត ហេកឃឺ និងអំពើក្លែងបន្លំផ្សេងៗទៀត។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83836" y="1820079"/>
            <a:ext cx="6612721" cy="6612721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FF9FD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427986">
            <a:off x="8932088" y="8656396"/>
            <a:ext cx="3646197" cy="720124"/>
          </a:xfrm>
          <a:custGeom>
            <a:avLst/>
            <a:gdLst/>
            <a:ahLst/>
            <a:cxnLst/>
            <a:rect r="r" b="b" t="t" l="l"/>
            <a:pathLst>
              <a:path h="720124" w="3646197">
                <a:moveTo>
                  <a:pt x="0" y="0"/>
                </a:moveTo>
                <a:lnTo>
                  <a:pt x="3646197" y="0"/>
                </a:lnTo>
                <a:lnTo>
                  <a:pt x="3646197" y="720124"/>
                </a:lnTo>
                <a:lnTo>
                  <a:pt x="0" y="72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03937" y="8000476"/>
            <a:ext cx="3319510" cy="1599640"/>
          </a:xfrm>
          <a:custGeom>
            <a:avLst/>
            <a:gdLst/>
            <a:ahLst/>
            <a:cxnLst/>
            <a:rect r="r" b="b" t="t" l="l"/>
            <a:pathLst>
              <a:path h="1599640" w="3319510">
                <a:moveTo>
                  <a:pt x="0" y="0"/>
                </a:moveTo>
                <a:lnTo>
                  <a:pt x="3319510" y="0"/>
                </a:lnTo>
                <a:lnTo>
                  <a:pt x="3319510" y="1599640"/>
                </a:lnTo>
                <a:lnTo>
                  <a:pt x="0" y="1599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2000"/>
            </a:blip>
            <a:stretch>
              <a:fillRect l="-83577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027740" y="2543264"/>
            <a:ext cx="6696222" cy="6867920"/>
          </a:xfrm>
          <a:custGeom>
            <a:avLst/>
            <a:gdLst/>
            <a:ahLst/>
            <a:cxnLst/>
            <a:rect r="r" b="b" t="t" l="l"/>
            <a:pathLst>
              <a:path h="6867920" w="6696222">
                <a:moveTo>
                  <a:pt x="0" y="0"/>
                </a:moveTo>
                <a:lnTo>
                  <a:pt x="6696222" y="0"/>
                </a:lnTo>
                <a:lnTo>
                  <a:pt x="6696222" y="6867920"/>
                </a:lnTo>
                <a:lnTo>
                  <a:pt x="0" y="6867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8432800"/>
            <a:ext cx="825500" cy="825500"/>
            <a:chOff x="0" y="0"/>
            <a:chExt cx="1100667" cy="1100667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1100667" cy="1100667"/>
              <a:chOff x="0" y="0"/>
              <a:chExt cx="660400" cy="6604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660400" cy="660400"/>
              </a:xfrm>
              <a:custGeom>
                <a:avLst/>
                <a:gdLst/>
                <a:ahLst/>
                <a:cxnLst/>
                <a:rect r="r" b="b" t="t" l="l"/>
                <a:pathLst>
                  <a:path h="660400" w="660400">
                    <a:moveTo>
                      <a:pt x="535940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5940" y="0"/>
                    </a:lnTo>
                    <a:cubicBezTo>
                      <a:pt x="604520" y="0"/>
                      <a:pt x="660400" y="55880"/>
                      <a:pt x="660400" y="124460"/>
                    </a:cubicBezTo>
                    <a:lnTo>
                      <a:pt x="660400" y="535940"/>
                    </a:lnTo>
                    <a:cubicBezTo>
                      <a:pt x="660400" y="604520"/>
                      <a:pt x="604520" y="660400"/>
                      <a:pt x="535940" y="660400"/>
                    </a:cubicBezTo>
                    <a:close/>
                  </a:path>
                </a:pathLst>
              </a:custGeom>
              <a:solidFill>
                <a:srgbClr val="ED601D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-5400000">
              <a:off x="436385" y="452780"/>
              <a:ext cx="290178" cy="195107"/>
              <a:chOff x="0" y="0"/>
              <a:chExt cx="1930400" cy="129794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930400" cy="1297940"/>
              </a:xfrm>
              <a:custGeom>
                <a:avLst/>
                <a:gdLst/>
                <a:ahLst/>
                <a:cxnLst/>
                <a:rect r="r" b="b" t="t" l="l"/>
                <a:pathLst>
                  <a:path h="1297940" w="1930400">
                    <a:moveTo>
                      <a:pt x="0" y="0"/>
                    </a:moveTo>
                    <a:lnTo>
                      <a:pt x="965200" y="1297940"/>
                    </a:lnTo>
                    <a:lnTo>
                      <a:pt x="1930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name="TextBox 12" id="12"/>
          <p:cNvSpPr txBox="true"/>
          <p:nvPr/>
        </p:nvSpPr>
        <p:spPr>
          <a:xfrm rot="0">
            <a:off x="1028700" y="3086417"/>
            <a:ext cx="7257023" cy="3914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430"/>
              </a:lnSpc>
            </a:pPr>
            <a:r>
              <a:rPr lang="en-US" sz="7000" b="true">
                <a:solidFill>
                  <a:srgbClr val="ED601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អត្ថប្រយោជន៍នៃបច្ចេកវិទ្យា</a:t>
            </a:r>
            <a:r>
              <a:rPr lang="en-US" sz="7000" b="true">
                <a:solidFill>
                  <a:srgbClr val="0E2C4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នៅកន្លែងធ្វើការ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0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2F3F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4379723"/>
            <a:ext cx="5033385" cy="4878577"/>
            <a:chOff x="0" y="0"/>
            <a:chExt cx="4026708" cy="3902862"/>
          </a:xfrm>
        </p:grpSpPr>
        <p:sp>
          <p:nvSpPr>
            <p:cNvPr name="Freeform 3" id="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026708" cy="3902862"/>
            </a:xfrm>
            <a:custGeom>
              <a:avLst/>
              <a:gdLst/>
              <a:ahLst/>
              <a:cxnLst/>
              <a:rect r="r" b="b" t="t" l="l"/>
              <a:pathLst>
                <a:path h="3902862" w="4026708">
                  <a:moveTo>
                    <a:pt x="3902248" y="3902862"/>
                  </a:moveTo>
                  <a:lnTo>
                    <a:pt x="124460" y="3902862"/>
                  </a:lnTo>
                  <a:cubicBezTo>
                    <a:pt x="55880" y="3902862"/>
                    <a:pt x="0" y="3846982"/>
                    <a:pt x="0" y="37784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02248" y="0"/>
                  </a:lnTo>
                  <a:cubicBezTo>
                    <a:pt x="3970828" y="0"/>
                    <a:pt x="4026708" y="55880"/>
                    <a:pt x="4026708" y="124460"/>
                  </a:cubicBezTo>
                  <a:lnTo>
                    <a:pt x="4026708" y="3778402"/>
                  </a:lnTo>
                  <a:cubicBezTo>
                    <a:pt x="4026708" y="3846982"/>
                    <a:pt x="3970828" y="3902862"/>
                    <a:pt x="3902248" y="390286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314400" y="3464250"/>
            <a:ext cx="1567365" cy="1583578"/>
            <a:chOff x="0" y="0"/>
            <a:chExt cx="2089820" cy="211143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1729914"/>
              <a:ext cx="1851477" cy="365667"/>
            </a:xfrm>
            <a:custGeom>
              <a:avLst/>
              <a:gdLst/>
              <a:ahLst/>
              <a:cxnLst/>
              <a:rect r="r" b="b" t="t" l="l"/>
              <a:pathLst>
                <a:path h="365667" w="1851477">
                  <a:moveTo>
                    <a:pt x="0" y="0"/>
                  </a:moveTo>
                  <a:lnTo>
                    <a:pt x="1851477" y="0"/>
                  </a:lnTo>
                  <a:lnTo>
                    <a:pt x="1851477" y="365667"/>
                  </a:lnTo>
                  <a:lnTo>
                    <a:pt x="0" y="365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35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99939" y="0"/>
              <a:ext cx="1389881" cy="2111437"/>
            </a:xfrm>
            <a:custGeom>
              <a:avLst/>
              <a:gdLst/>
              <a:ahLst/>
              <a:cxnLst/>
              <a:rect r="r" b="b" t="t" l="l"/>
              <a:pathLst>
                <a:path h="2111437" w="1389881">
                  <a:moveTo>
                    <a:pt x="0" y="0"/>
                  </a:moveTo>
                  <a:lnTo>
                    <a:pt x="1389881" y="0"/>
                  </a:lnTo>
                  <a:lnTo>
                    <a:pt x="1389881" y="2111437"/>
                  </a:lnTo>
                  <a:lnTo>
                    <a:pt x="0" y="21114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627308" y="4379723"/>
            <a:ext cx="5033385" cy="4878154"/>
            <a:chOff x="0" y="0"/>
            <a:chExt cx="4026708" cy="3902523"/>
          </a:xfrm>
        </p:grpSpPr>
        <p:sp>
          <p:nvSpPr>
            <p:cNvPr name="Freeform 8" id="8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026708" cy="3902523"/>
            </a:xfrm>
            <a:custGeom>
              <a:avLst/>
              <a:gdLst/>
              <a:ahLst/>
              <a:cxnLst/>
              <a:rect r="r" b="b" t="t" l="l"/>
              <a:pathLst>
                <a:path h="3902523" w="4026708">
                  <a:moveTo>
                    <a:pt x="3902248" y="3902523"/>
                  </a:moveTo>
                  <a:lnTo>
                    <a:pt x="124460" y="3902523"/>
                  </a:lnTo>
                  <a:cubicBezTo>
                    <a:pt x="55880" y="3902523"/>
                    <a:pt x="0" y="3846643"/>
                    <a:pt x="0" y="37780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02248" y="0"/>
                  </a:lnTo>
                  <a:cubicBezTo>
                    <a:pt x="3970828" y="0"/>
                    <a:pt x="4026708" y="55880"/>
                    <a:pt x="4026708" y="124460"/>
                  </a:cubicBezTo>
                  <a:lnTo>
                    <a:pt x="4026708" y="3778064"/>
                  </a:lnTo>
                  <a:cubicBezTo>
                    <a:pt x="4026708" y="3846643"/>
                    <a:pt x="3970828" y="3902523"/>
                    <a:pt x="3902248" y="39025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225915" y="4379723"/>
            <a:ext cx="5033385" cy="4878154"/>
            <a:chOff x="0" y="0"/>
            <a:chExt cx="4026708" cy="3902523"/>
          </a:xfrm>
        </p:grpSpPr>
        <p:sp>
          <p:nvSpPr>
            <p:cNvPr name="Freeform 10" id="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false" flipV="false" rot="0">
              <a:off x="0" y="0"/>
              <a:ext cx="4026708" cy="3902523"/>
            </a:xfrm>
            <a:custGeom>
              <a:avLst/>
              <a:gdLst/>
              <a:ahLst/>
              <a:cxnLst/>
              <a:rect r="r" b="b" t="t" l="l"/>
              <a:pathLst>
                <a:path h="3902523" w="4026708">
                  <a:moveTo>
                    <a:pt x="3902248" y="3902523"/>
                  </a:moveTo>
                  <a:lnTo>
                    <a:pt x="124460" y="3902523"/>
                  </a:lnTo>
                  <a:cubicBezTo>
                    <a:pt x="55880" y="3902523"/>
                    <a:pt x="0" y="3846643"/>
                    <a:pt x="0" y="377806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02248" y="0"/>
                  </a:lnTo>
                  <a:cubicBezTo>
                    <a:pt x="3970828" y="0"/>
                    <a:pt x="4026708" y="55880"/>
                    <a:pt x="4026708" y="124460"/>
                  </a:cubicBezTo>
                  <a:lnTo>
                    <a:pt x="4026708" y="3778064"/>
                  </a:lnTo>
                  <a:cubicBezTo>
                    <a:pt x="4026708" y="3846643"/>
                    <a:pt x="3970828" y="3902523"/>
                    <a:pt x="3902248" y="390252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988543" y="3457329"/>
            <a:ext cx="1908391" cy="1590498"/>
            <a:chOff x="0" y="0"/>
            <a:chExt cx="2544522" cy="212066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1692494"/>
              <a:ext cx="2167950" cy="428170"/>
            </a:xfrm>
            <a:custGeom>
              <a:avLst/>
              <a:gdLst/>
              <a:ahLst/>
              <a:cxnLst/>
              <a:rect r="r" b="b" t="t" l="l"/>
              <a:pathLst>
                <a:path h="428170" w="2167950">
                  <a:moveTo>
                    <a:pt x="0" y="0"/>
                  </a:moveTo>
                  <a:lnTo>
                    <a:pt x="2167950" y="0"/>
                  </a:lnTo>
                  <a:lnTo>
                    <a:pt x="2167950" y="428170"/>
                  </a:lnTo>
                  <a:lnTo>
                    <a:pt x="0" y="4281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431800" y="0"/>
              <a:ext cx="2112722" cy="2120664"/>
            </a:xfrm>
            <a:custGeom>
              <a:avLst/>
              <a:gdLst/>
              <a:ahLst/>
              <a:cxnLst/>
              <a:rect r="r" b="b" t="t" l="l"/>
              <a:pathLst>
                <a:path h="2120664" w="2112722">
                  <a:moveTo>
                    <a:pt x="0" y="0"/>
                  </a:moveTo>
                  <a:lnTo>
                    <a:pt x="2112722" y="0"/>
                  </a:lnTo>
                  <a:lnTo>
                    <a:pt x="2112722" y="2120664"/>
                  </a:lnTo>
                  <a:lnTo>
                    <a:pt x="0" y="2120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2573442" y="3711618"/>
            <a:ext cx="1993338" cy="1411226"/>
            <a:chOff x="0" y="0"/>
            <a:chExt cx="2657784" cy="1881634"/>
          </a:xfrm>
        </p:grpSpPr>
        <p:sp>
          <p:nvSpPr>
            <p:cNvPr name="Freeform 15" id="15"/>
            <p:cNvSpPr/>
            <p:nvPr/>
          </p:nvSpPr>
          <p:spPr>
            <a:xfrm flipH="false" flipV="false" rot="343491">
              <a:off x="14900" y="1381588"/>
              <a:ext cx="2025438" cy="400024"/>
            </a:xfrm>
            <a:custGeom>
              <a:avLst/>
              <a:gdLst/>
              <a:ahLst/>
              <a:cxnLst/>
              <a:rect r="r" b="b" t="t" l="l"/>
              <a:pathLst>
                <a:path h="400024" w="2025438">
                  <a:moveTo>
                    <a:pt x="0" y="0"/>
                  </a:moveTo>
                  <a:lnTo>
                    <a:pt x="2025439" y="0"/>
                  </a:lnTo>
                  <a:lnTo>
                    <a:pt x="2025439" y="400024"/>
                  </a:lnTo>
                  <a:lnTo>
                    <a:pt x="0" y="400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450062" y="0"/>
              <a:ext cx="2207722" cy="1781612"/>
            </a:xfrm>
            <a:custGeom>
              <a:avLst/>
              <a:gdLst/>
              <a:ahLst/>
              <a:cxnLst/>
              <a:rect r="r" b="b" t="t" l="l"/>
              <a:pathLst>
                <a:path h="1781612" w="2207722">
                  <a:moveTo>
                    <a:pt x="0" y="0"/>
                  </a:moveTo>
                  <a:lnTo>
                    <a:pt x="2207722" y="0"/>
                  </a:lnTo>
                  <a:lnTo>
                    <a:pt x="2207722" y="1781612"/>
                  </a:lnTo>
                  <a:lnTo>
                    <a:pt x="0" y="1781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028700" y="1028700"/>
            <a:ext cx="12084767" cy="1733112"/>
            <a:chOff x="0" y="0"/>
            <a:chExt cx="16113022" cy="2310817"/>
          </a:xfrm>
        </p:grpSpPr>
        <p:sp>
          <p:nvSpPr>
            <p:cNvPr name="TextBox 18" id="18"/>
            <p:cNvSpPr txBox="true"/>
            <p:nvPr/>
          </p:nvSpPr>
          <p:spPr>
            <a:xfrm rot="0">
              <a:off x="0" y="-9525"/>
              <a:ext cx="16113022" cy="14192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7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លើ</a:t>
              </a:r>
              <a:r>
                <a:rPr lang="en-US" sz="7000" b="true">
                  <a:solidFill>
                    <a:srgbClr val="ED601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ការរីកលូតលាស់</a:t>
              </a:r>
              <a:r>
                <a:rPr lang="en-US" sz="7000" b="true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របស់ក្រុមហ៊ុន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0" y="1752017"/>
              <a:ext cx="16113022" cy="558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800">
                  <a:solidFill>
                    <a:srgbClr val="0E2C4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របៀបដែលបច្ចេកវិទ្យាជួយក្រុមហ៊ុនវិវឌ្ឍ និងធ្វើនវានុវត្ត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89936" y="5861553"/>
            <a:ext cx="4310914" cy="2250099"/>
            <a:chOff x="0" y="0"/>
            <a:chExt cx="5747885" cy="3000132"/>
          </a:xfrm>
        </p:grpSpPr>
        <p:sp>
          <p:nvSpPr>
            <p:cNvPr name="TextBox 21" id="21"/>
            <p:cNvSpPr txBox="true"/>
            <p:nvPr/>
          </p:nvSpPr>
          <p:spPr>
            <a:xfrm rot="0">
              <a:off x="0" y="-38100"/>
              <a:ext cx="5747885" cy="484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b="true" sz="2199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វិថីថ្មីសម្រាប់វឌ្ឍនភាព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0" y="953738"/>
              <a:ext cx="5747885" cy="2046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E2C4B"/>
                  </a:solidFill>
                  <a:latin typeface="Muli"/>
                  <a:ea typeface="Muli"/>
                  <a:cs typeface="Muli"/>
                  <a:sym typeface="Muli"/>
                </a:rPr>
                <a:t>បច្ចេកវិទ្យាបង្ហាញពីមធ្យោបាយថ្មីៗ ដើម្បីចូលរួមជាមួយអ្នកប្រើប្រាស់ និងផ្តល់សេវាកម្មថ្មីៗដែលពួកគេប្រហែលជាត្រូវការក្នុងយុគសម័យបច្ចេកវិទ្យាទំនើបនេះ។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6988543" y="5861553"/>
            <a:ext cx="4310914" cy="2250099"/>
            <a:chOff x="0" y="0"/>
            <a:chExt cx="5747885" cy="3000132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-38100"/>
              <a:ext cx="5747885" cy="484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b="true" sz="2199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ភាពងាយស្រួលចំពោះការគ្រប់គ្រង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953738"/>
              <a:ext cx="5747885" cy="2046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200">
                  <a:solidFill>
                    <a:srgbClr val="0E2C4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ឥឡូវនេះ អាជីវកម្ម អាចធ្វើឱ្យប្រសើរឡើងនូវមធ្យោបាយប្រតិបត្តិការរបស់ពួកគេ ចាប់ពីការសម្រួលដំណើរការ រហូតដល់ការគ្រប់គ្រងប្រតិបត្តិការរបស់អ្នកប្រើប្រាស់។</a:t>
              </a: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2587151" y="5861553"/>
            <a:ext cx="4310914" cy="2250099"/>
            <a:chOff x="0" y="0"/>
            <a:chExt cx="5747885" cy="3000132"/>
          </a:xfrm>
        </p:grpSpPr>
        <p:sp>
          <p:nvSpPr>
            <p:cNvPr name="TextBox 27" id="27"/>
            <p:cNvSpPr txBox="true"/>
            <p:nvPr/>
          </p:nvSpPr>
          <p:spPr>
            <a:xfrm rot="0">
              <a:off x="0" y="-38100"/>
              <a:ext cx="5747885" cy="4842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b="true" sz="2199">
                  <a:solidFill>
                    <a:srgbClr val="0E2C4B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វេទិកាកាន់តែប្រសើរសម្រាប់និយោជិត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0" y="953738"/>
              <a:ext cx="5747885" cy="204639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200">
                  <a:solidFill>
                    <a:srgbClr val="0E2C4B"/>
                  </a:solidFill>
                  <a:latin typeface="Canva Sans"/>
                  <a:ea typeface="Canva Sans"/>
                  <a:cs typeface="Canva Sans"/>
                  <a:sym typeface="Canva Sans"/>
                </a:rPr>
                <a:t>និយោជិត មានលទ្ធភាពប្រើប្រាស់ឧបករណ៍ជាច្រើន ដើម្បីកែលម្អរបៀបដែលពួកគេធ្វើការ ទោះបីជាកិច្ចការស្មុគស្មាញយ៉ាងណាក៏ដោយ។</a:t>
              </a: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6543775" y="0"/>
            <a:ext cx="1744225" cy="1744225"/>
          </a:xfrm>
          <a:custGeom>
            <a:avLst/>
            <a:gdLst/>
            <a:ahLst/>
            <a:cxnLst/>
            <a:rect r="r" b="b" t="t" l="l"/>
            <a:pathLst>
              <a:path h="1744225" w="1744225">
                <a:moveTo>
                  <a:pt x="0" y="0"/>
                </a:moveTo>
                <a:lnTo>
                  <a:pt x="1744225" y="0"/>
                </a:lnTo>
                <a:lnTo>
                  <a:pt x="1744225" y="1744225"/>
                </a:lnTo>
                <a:lnTo>
                  <a:pt x="0" y="1744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DAGQFc8kzKI</dc:identifier>
  <dcterms:modified xsi:type="dcterms:W3CDTF">2011-08-01T06:04:30Z</dcterms:modified>
  <cp:revision>1</cp:revision>
  <dc:title>ការងារក្នុងយុគសម័យឌីជីថល</dc:title>
</cp:coreProperties>
</file>