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68" r:id="rId2"/>
    <p:sldId id="269" r:id="rId3"/>
  </p:sldIdLst>
  <p:sldSz cx="9906000" cy="6858000" type="A4"/>
  <p:notesSz cx="7559675" cy="10691813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12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iXsMKkJ4m8wOR0hcmfO+W8tKTf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216B"/>
    <a:srgbClr val="1F154C"/>
    <a:srgbClr val="459E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5D392B0-895E-48AF-A2CE-2CCF7080711B}">
  <a:tblStyle styleId="{15D392B0-895E-48AF-A2CE-2CCF7080711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C0755C3-558A-4B90-A852-2847316C3DFC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00ABE853-55E8-4B33-878A-430B34186F29}" styleName="Table_2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03" autoAdjust="0"/>
    <p:restoredTop sz="94737"/>
  </p:normalViewPr>
  <p:slideViewPr>
    <p:cSldViewPr snapToGrid="0">
      <p:cViewPr varScale="1">
        <p:scale>
          <a:sx n="69" d="100"/>
          <a:sy n="69" d="100"/>
        </p:scale>
        <p:origin x="1434" y="72"/>
      </p:cViewPr>
      <p:guideLst>
        <p:guide pos="312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font" Target="fonts/font3.fntdata"/><Relationship Id="rId38" Type="http://customschemas.google.com/relationships/presentationmetadata" Target="metadata"/><Relationship Id="rId2" Type="http://schemas.openxmlformats.org/officeDocument/2006/relationships/slide" Target="slides/slide1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40" Type="http://schemas.openxmlformats.org/officeDocument/2006/relationships/viewProps" Target="viewProps.xml"/><Relationship Id="rId5" Type="http://schemas.openxmlformats.org/officeDocument/2006/relationships/font" Target="fonts/font1.fntdata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g2ec392b2bf5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" name="Google Shape;26;g2ec392b2bf5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21183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02d5a6b057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0" name="Google Shape;70;g302d5a6b057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81742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Custom Layout">
  <p:cSld name="6_Custom Layout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2"/>
          <p:cNvSpPr/>
          <p:nvPr/>
        </p:nvSpPr>
        <p:spPr>
          <a:xfrm>
            <a:off x="9046829" y="-1"/>
            <a:ext cx="859172" cy="79002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82939" tIns="41458" rIns="82939" bIns="41458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7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22"/>
          <p:cNvSpPr/>
          <p:nvPr/>
        </p:nvSpPr>
        <p:spPr>
          <a:xfrm>
            <a:off x="-1" y="4365932"/>
            <a:ext cx="6420149" cy="2492067"/>
          </a:xfrm>
          <a:prstGeom prst="round1Rect">
            <a:avLst>
              <a:gd name="adj" fmla="val 9350"/>
            </a:avLst>
          </a:prstGeom>
          <a:solidFill>
            <a:srgbClr val="170F3F"/>
          </a:solidFill>
          <a:ln>
            <a:noFill/>
          </a:ln>
        </p:spPr>
        <p:txBody>
          <a:bodyPr spcFirstLastPara="1" wrap="square" lIns="82939" tIns="41458" rIns="82939" bIns="41458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7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2"/>
          <p:cNvSpPr txBox="1">
            <a:spLocks noGrp="1"/>
          </p:cNvSpPr>
          <p:nvPr>
            <p:ph type="title"/>
          </p:nvPr>
        </p:nvSpPr>
        <p:spPr>
          <a:xfrm>
            <a:off x="336891" y="4783023"/>
            <a:ext cx="5757775" cy="106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IBM Plex Sans"/>
              <a:buNone/>
              <a:defRPr sz="4355" b="0" i="0">
                <a:solidFill>
                  <a:schemeClr val="lt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IBM Plex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  <p:pic>
        <p:nvPicPr>
          <p:cNvPr id="12" name="Google Shape;12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16228" y="294918"/>
            <a:ext cx="1401695" cy="3980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2"/>
          <p:cNvSpPr txBox="1"/>
          <p:nvPr/>
        </p:nvSpPr>
        <p:spPr>
          <a:xfrm rot="-5400000">
            <a:off x="7885174" y="2661331"/>
            <a:ext cx="3181124" cy="228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900"/>
              <a:buFont typeface="IBM Plex Sans"/>
              <a:buNone/>
            </a:pPr>
            <a:r>
              <a:rPr lang="en-US" sz="998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IBM Plex Mono Medium"/>
                <a:cs typeface="Arial" panose="020B0604020202020204" pitchFamily="34" charset="0"/>
                <a:sym typeface="IBM Plex Mono Medium"/>
              </a:rPr>
              <a:t>// AIHR Resource</a:t>
            </a:r>
            <a:endParaRPr sz="998" b="0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IBM Plex Mono Medium"/>
              <a:cs typeface="Arial" panose="020B0604020202020204" pitchFamily="34" charset="0"/>
              <a:sym typeface="IBM Plex Mono Medium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Custom Layout 2">
  <p:cSld name="7_Custom Layout_2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g10e47783b7e_0_170"/>
          <p:cNvSpPr txBox="1">
            <a:spLocks noGrp="1"/>
          </p:cNvSpPr>
          <p:nvPr>
            <p:ph type="body" idx="1"/>
          </p:nvPr>
        </p:nvSpPr>
        <p:spPr>
          <a:xfrm>
            <a:off x="329295" y="2068220"/>
            <a:ext cx="4522954" cy="3657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14772" lvl="0" indent="-207386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200"/>
              <a:buFont typeface="IBM Plex Sans Medium"/>
              <a:buNone/>
              <a:defRPr sz="998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IBM Plex Sans"/>
              </a:defRPr>
            </a:lvl1pPr>
            <a:lvl2pPr marL="829544" lvl="1" indent="-276515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SzPts val="1200"/>
              <a:buChar char="◦"/>
              <a:defRPr sz="1089"/>
            </a:lvl2pPr>
            <a:lvl3pPr marL="1244316" lvl="2" indent="-276515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089"/>
            </a:lvl3pPr>
            <a:lvl4pPr marL="1659087" lvl="3" indent="-276515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089"/>
            </a:lvl4pPr>
            <a:lvl5pPr marL="2073859" lvl="4" indent="-276515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089"/>
            </a:lvl5pPr>
            <a:lvl6pPr marL="2488631" lvl="5" indent="-276515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089"/>
            </a:lvl6pPr>
            <a:lvl7pPr marL="2903403" lvl="6" indent="-276515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089"/>
            </a:lvl7pPr>
            <a:lvl8pPr marL="3318175" lvl="7" indent="-276515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089"/>
            </a:lvl8pPr>
            <a:lvl9pPr marL="3732947" lvl="8" indent="-276515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089"/>
            </a:lvl9pPr>
          </a:lstStyle>
          <a:p>
            <a:endParaRPr dirty="0"/>
          </a:p>
        </p:txBody>
      </p:sp>
      <p:sp>
        <p:nvSpPr>
          <p:cNvPr id="16" name="Google Shape;16;g10e47783b7e_0_170"/>
          <p:cNvSpPr txBox="1">
            <a:spLocks noGrp="1"/>
          </p:cNvSpPr>
          <p:nvPr>
            <p:ph type="subTitle" idx="2"/>
          </p:nvPr>
        </p:nvSpPr>
        <p:spPr>
          <a:xfrm>
            <a:off x="329295" y="1179306"/>
            <a:ext cx="4522954" cy="600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998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IBM Plex Sans"/>
              </a:defRPr>
            </a:lvl1pPr>
            <a:lvl2pPr lvl="1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lnSpc>
                <a:spcPct val="125000"/>
              </a:lnSpc>
              <a:spcBef>
                <a:spcPts val="998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 dirty="0"/>
          </a:p>
        </p:txBody>
      </p:sp>
      <p:sp>
        <p:nvSpPr>
          <p:cNvPr id="17" name="Google Shape;17;g10e47783b7e_0_170"/>
          <p:cNvSpPr txBox="1">
            <a:spLocks noGrp="1"/>
          </p:cNvSpPr>
          <p:nvPr>
            <p:ph type="title"/>
          </p:nvPr>
        </p:nvSpPr>
        <p:spPr>
          <a:xfrm>
            <a:off x="329295" y="293792"/>
            <a:ext cx="9260477" cy="522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IBM Plex Sans"/>
              <a:buNone/>
              <a:defRPr sz="2722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IBM Plex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 txBox="1">
            <a:spLocks noGrp="1"/>
          </p:cNvSpPr>
          <p:nvPr>
            <p:ph type="title"/>
          </p:nvPr>
        </p:nvSpPr>
        <p:spPr>
          <a:xfrm>
            <a:off x="321094" y="293650"/>
            <a:ext cx="9268679" cy="652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IBM Plex Sans"/>
              <a:buNone/>
              <a:defRPr sz="2700" b="0" i="0" u="none" strike="noStrike" cap="none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" name="Google Shape;7;p21"/>
          <p:cNvSpPr txBox="1">
            <a:spLocks noGrp="1"/>
          </p:cNvSpPr>
          <p:nvPr>
            <p:ph type="body" idx="1"/>
          </p:nvPr>
        </p:nvSpPr>
        <p:spPr>
          <a:xfrm>
            <a:off x="321093" y="2061887"/>
            <a:ext cx="4505586" cy="3189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25000"/>
              </a:lnSpc>
              <a:spcBef>
                <a:spcPts val="11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IBM Plex Sans"/>
              <a:buNone/>
              <a:defRPr sz="1200" b="0" i="0" u="none" strike="noStrike" cap="none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marL="914400" marR="0" lvl="1" indent="-304800" algn="l" rtl="0">
              <a:lnSpc>
                <a:spcPct val="125000"/>
              </a:lnSpc>
              <a:spcBef>
                <a:spcPts val="11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IBM Plex Sans"/>
              <a:buChar char="◦"/>
              <a:defRPr sz="1200" b="0" i="0" u="none" strike="noStrike" cap="none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2pPr>
            <a:lvl3pPr marL="1371600" marR="0" lvl="2" indent="-304800" algn="l" rtl="0">
              <a:lnSpc>
                <a:spcPct val="12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BM Plex Sans"/>
              <a:buChar char="•"/>
              <a:defRPr sz="1200" b="0" i="0" u="none" strike="noStrike" cap="none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3pPr>
            <a:lvl4pPr marL="1828800" marR="0" lvl="3" indent="-304800" algn="l" rtl="0">
              <a:lnSpc>
                <a:spcPct val="12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BM Plex Sans"/>
              <a:buChar char="•"/>
              <a:defRPr sz="1200" b="0" i="0" u="none" strike="noStrike" cap="none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4pPr>
            <a:lvl5pPr marL="2286000" marR="0" lvl="4" indent="-304800" algn="l" rtl="0">
              <a:lnSpc>
                <a:spcPct val="12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BM Plex Sans"/>
              <a:buChar char="•"/>
              <a:defRPr sz="1200" b="0" i="0" u="none" strike="noStrike" cap="none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5pPr>
            <a:lvl6pPr marL="2743200" marR="0" lvl="5" indent="-304800" algn="l" rtl="0">
              <a:lnSpc>
                <a:spcPct val="12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BM Plex Sans"/>
              <a:buChar char="•"/>
              <a:defRPr sz="1200" b="0" i="0" u="none" strike="noStrike" cap="none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6pPr>
            <a:lvl7pPr marL="3200400" marR="0" lvl="6" indent="-304800" algn="l" rtl="0">
              <a:lnSpc>
                <a:spcPct val="12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BM Plex Sans"/>
              <a:buChar char="•"/>
              <a:defRPr sz="1200" b="0" i="0" u="none" strike="noStrike" cap="none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7pPr>
            <a:lvl8pPr marL="3657600" marR="0" lvl="7" indent="-304800" algn="l" rtl="0">
              <a:lnSpc>
                <a:spcPct val="12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BM Plex Sans"/>
              <a:buChar char="•"/>
              <a:defRPr sz="1200" b="0" i="0" u="none" strike="noStrike" cap="none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8pPr>
            <a:lvl9pPr marL="4114800" marR="0" lvl="8" indent="-304800" algn="l" rtl="0">
              <a:lnSpc>
                <a:spcPct val="12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BM Plex Sans"/>
              <a:buChar char="•"/>
              <a:defRPr sz="1200" b="0" i="0" u="none" strike="noStrike" cap="none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5" userDrawn="1">
          <p15:clr>
            <a:srgbClr val="F26B43"/>
          </p15:clr>
        </p15:guide>
        <p15:guide id="2" orient="horz" pos="4135" userDrawn="1">
          <p15:clr>
            <a:srgbClr val="F26B43"/>
          </p15:clr>
        </p15:guide>
        <p15:guide id="3" pos="199" userDrawn="1">
          <p15:clr>
            <a:srgbClr val="F26B43"/>
          </p15:clr>
        </p15:guide>
        <p15:guide id="4" pos="6041" userDrawn="1">
          <p15:clr>
            <a:srgbClr val="F26B43"/>
          </p15:clr>
        </p15:guide>
        <p15:guide id="5" orient="horz" pos="740" userDrawn="1">
          <p15:clr>
            <a:srgbClr val="F26B43"/>
          </p15:clr>
        </p15:guide>
        <p15:guide id="6" pos="577" userDrawn="1">
          <p15:clr>
            <a:srgbClr val="F26B43"/>
          </p15:clr>
        </p15:guide>
        <p15:guide id="7" pos="703" userDrawn="1">
          <p15:clr>
            <a:srgbClr val="F26B43"/>
          </p15:clr>
        </p15:guide>
        <p15:guide id="8" pos="1082" userDrawn="1">
          <p15:clr>
            <a:srgbClr val="F26B43"/>
          </p15:clr>
        </p15:guide>
        <p15:guide id="9" pos="1208" userDrawn="1">
          <p15:clr>
            <a:srgbClr val="F26B43"/>
          </p15:clr>
        </p15:guide>
        <p15:guide id="10" pos="1565" userDrawn="1">
          <p15:clr>
            <a:srgbClr val="F26B43"/>
          </p15:clr>
        </p15:guide>
        <p15:guide id="11" pos="1691" userDrawn="1">
          <p15:clr>
            <a:srgbClr val="F26B43"/>
          </p15:clr>
        </p15:guide>
        <p15:guide id="12" pos="2070" userDrawn="1">
          <p15:clr>
            <a:srgbClr val="F26B43"/>
          </p15:clr>
        </p15:guide>
        <p15:guide id="13" pos="2196" userDrawn="1">
          <p15:clr>
            <a:srgbClr val="F26B43"/>
          </p15:clr>
        </p15:guide>
        <p15:guide id="14" pos="2553" userDrawn="1">
          <p15:clr>
            <a:srgbClr val="F26B43"/>
          </p15:clr>
        </p15:guide>
        <p15:guide id="15" pos="2679" userDrawn="1">
          <p15:clr>
            <a:srgbClr val="F26B43"/>
          </p15:clr>
        </p15:guide>
        <p15:guide id="16" pos="3057" userDrawn="1">
          <p15:clr>
            <a:srgbClr val="F26B43"/>
          </p15:clr>
        </p15:guide>
        <p15:guide id="17" pos="3183" userDrawn="1">
          <p15:clr>
            <a:srgbClr val="F26B43"/>
          </p15:clr>
        </p15:guide>
        <p15:guide id="18" pos="3561" userDrawn="1">
          <p15:clr>
            <a:srgbClr val="F26B43"/>
          </p15:clr>
        </p15:guide>
        <p15:guide id="19" pos="3687" userDrawn="1">
          <p15:clr>
            <a:srgbClr val="F26B43"/>
          </p15:clr>
        </p15:guide>
        <p15:guide id="20" pos="4044" userDrawn="1">
          <p15:clr>
            <a:srgbClr val="F26B43"/>
          </p15:clr>
        </p15:guide>
        <p15:guide id="21" pos="4170" userDrawn="1">
          <p15:clr>
            <a:srgbClr val="F26B43"/>
          </p15:clr>
        </p15:guide>
        <p15:guide id="22" pos="4549" userDrawn="1">
          <p15:clr>
            <a:srgbClr val="F26B43"/>
          </p15:clr>
        </p15:guide>
        <p15:guide id="23" pos="4675" userDrawn="1">
          <p15:clr>
            <a:srgbClr val="F26B43"/>
          </p15:clr>
        </p15:guide>
        <p15:guide id="24" pos="5032" userDrawn="1">
          <p15:clr>
            <a:srgbClr val="F26B43"/>
          </p15:clr>
        </p15:guide>
        <p15:guide id="25" pos="5158" userDrawn="1">
          <p15:clr>
            <a:srgbClr val="F26B43"/>
          </p15:clr>
        </p15:guide>
        <p15:guide id="26" pos="5537" userDrawn="1">
          <p15:clr>
            <a:srgbClr val="F26B43"/>
          </p15:clr>
        </p15:guide>
        <p15:guide id="27" pos="5663" userDrawn="1">
          <p15:clr>
            <a:srgbClr val="F26B43"/>
          </p15:clr>
        </p15:guide>
        <p15:guide id="28" orient="horz" pos="1295" userDrawn="1">
          <p15:clr>
            <a:srgbClr val="F26B43"/>
          </p15:clr>
        </p15:guide>
        <p15:guide id="29" orient="horz" pos="3971" userDrawn="1">
          <p15:clr>
            <a:srgbClr val="5ACBF0"/>
          </p15:clr>
        </p15:guide>
        <p15:guide id="30" orient="horz" pos="596" userDrawn="1">
          <p15:clr>
            <a:srgbClr val="5ACBF0"/>
          </p15:clr>
        </p15:guide>
        <p15:guide id="31" orient="horz" pos="226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emf"/><Relationship Id="rId5" Type="http://schemas.openxmlformats.org/officeDocument/2006/relationships/image" Target="../media/image4.png"/><Relationship Id="rId10" Type="http://schemas.openxmlformats.org/officeDocument/2006/relationships/image" Target="../media/image9.emf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emf"/><Relationship Id="rId5" Type="http://schemas.openxmlformats.org/officeDocument/2006/relationships/image" Target="../media/image4.png"/><Relationship Id="rId10" Type="http://schemas.openxmlformats.org/officeDocument/2006/relationships/image" Target="../media/image9.emf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g2ec392b2bf5_0_38"/>
          <p:cNvSpPr/>
          <p:nvPr/>
        </p:nvSpPr>
        <p:spPr>
          <a:xfrm>
            <a:off x="369112" y="2046193"/>
            <a:ext cx="9173786" cy="4426050"/>
          </a:xfrm>
          <a:prstGeom prst="roundRect">
            <a:avLst>
              <a:gd name="adj" fmla="val 1371"/>
            </a:avLst>
          </a:prstGeom>
          <a:solidFill>
            <a:srgbClr val="FFFFFF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5205" tIns="75205" rIns="75205" bIns="75205" anchor="ctr" anchorCtr="0">
            <a:noAutofit/>
          </a:bodyPr>
          <a:lstStyle/>
          <a:p>
            <a:pPr>
              <a:buSzPts val="100"/>
            </a:pPr>
            <a:endParaRPr sz="100" dirty="0">
              <a:solidFill>
                <a:srgbClr val="30206B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29" name="Google Shape;29;g2ec392b2bf5_0_38"/>
          <p:cNvSpPr/>
          <p:nvPr/>
        </p:nvSpPr>
        <p:spPr>
          <a:xfrm>
            <a:off x="4927866" y="2046193"/>
            <a:ext cx="4620912" cy="4426050"/>
          </a:xfrm>
          <a:prstGeom prst="roundRect">
            <a:avLst>
              <a:gd name="adj" fmla="val 1371"/>
            </a:avLst>
          </a:prstGeom>
          <a:solidFill>
            <a:srgbClr val="FFFFFF"/>
          </a:solidFill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5205" tIns="75205" rIns="75205" bIns="75205" anchor="ctr" anchorCtr="0">
            <a:noAutofit/>
          </a:bodyPr>
          <a:lstStyle/>
          <a:p>
            <a:pPr>
              <a:buSzPts val="100"/>
            </a:pPr>
            <a:endParaRPr sz="100" dirty="0">
              <a:solidFill>
                <a:srgbClr val="30206B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30" name="Google Shape;30;g2ec392b2bf5_0_38"/>
          <p:cNvSpPr/>
          <p:nvPr/>
        </p:nvSpPr>
        <p:spPr>
          <a:xfrm>
            <a:off x="4817747" y="2057202"/>
            <a:ext cx="279503" cy="440454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8779" tIns="18779" rIns="18779" bIns="18779" anchor="ctr" anchorCtr="0">
            <a:noAutofit/>
          </a:bodyPr>
          <a:lstStyle/>
          <a:p>
            <a:pPr>
              <a:buSzPts val="100"/>
            </a:pPr>
            <a:endParaRPr sz="100" dirty="0">
              <a:solidFill>
                <a:srgbClr val="30206B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cxnSp>
        <p:nvCxnSpPr>
          <p:cNvPr id="31" name="Google Shape;31;g2ec392b2bf5_0_38"/>
          <p:cNvCxnSpPr/>
          <p:nvPr/>
        </p:nvCxnSpPr>
        <p:spPr>
          <a:xfrm>
            <a:off x="357461" y="5245558"/>
            <a:ext cx="4584716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" name="Google Shape;32;g2ec392b2bf5_0_38"/>
          <p:cNvCxnSpPr/>
          <p:nvPr/>
        </p:nvCxnSpPr>
        <p:spPr>
          <a:xfrm>
            <a:off x="2160207" y="2046193"/>
            <a:ext cx="0" cy="3201626"/>
          </a:xfrm>
          <a:prstGeom prst="straightConnector1">
            <a:avLst/>
          </a:prstGeom>
          <a:noFill/>
          <a:ln w="19050" cap="flat" cmpd="sng">
            <a:solidFill>
              <a:srgbClr val="30206B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" name="Google Shape;33;g2ec392b2bf5_0_38"/>
          <p:cNvCxnSpPr/>
          <p:nvPr/>
        </p:nvCxnSpPr>
        <p:spPr>
          <a:xfrm>
            <a:off x="4016199" y="2046193"/>
            <a:ext cx="0" cy="3196727"/>
          </a:xfrm>
          <a:prstGeom prst="straightConnector1">
            <a:avLst/>
          </a:prstGeom>
          <a:noFill/>
          <a:ln w="19050" cap="flat" cmpd="sng">
            <a:solidFill>
              <a:srgbClr val="30206B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" name="Google Shape;34;g2ec392b2bf5_0_38"/>
          <p:cNvCxnSpPr/>
          <p:nvPr/>
        </p:nvCxnSpPr>
        <p:spPr>
          <a:xfrm>
            <a:off x="7735997" y="2046193"/>
            <a:ext cx="0" cy="3196727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" name="Google Shape;35;g2ec392b2bf5_0_38"/>
          <p:cNvCxnSpPr/>
          <p:nvPr/>
        </p:nvCxnSpPr>
        <p:spPr>
          <a:xfrm>
            <a:off x="7743586" y="4001317"/>
            <a:ext cx="1795131" cy="0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g2ec392b2bf5_0_38"/>
          <p:cNvCxnSpPr/>
          <p:nvPr/>
        </p:nvCxnSpPr>
        <p:spPr>
          <a:xfrm>
            <a:off x="4023881" y="3673241"/>
            <a:ext cx="1848474" cy="0"/>
          </a:xfrm>
          <a:prstGeom prst="straightConnector1">
            <a:avLst/>
          </a:prstGeom>
          <a:noFill/>
          <a:ln w="19050" cap="flat" cmpd="sng">
            <a:solidFill>
              <a:srgbClr val="30206B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" name="Google Shape;37;g2ec392b2bf5_0_38"/>
          <p:cNvSpPr txBox="1"/>
          <p:nvPr/>
        </p:nvSpPr>
        <p:spPr>
          <a:xfrm>
            <a:off x="433223" y="2083521"/>
            <a:ext cx="1666402" cy="3121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noAutofit/>
          </a:bodyPr>
          <a:lstStyle/>
          <a:p>
            <a:pPr>
              <a:buSzPts val="1100"/>
            </a:pPr>
            <a:r>
              <a:rPr lang="en-US" sz="998" b="1" dirty="0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Business priorities</a:t>
            </a:r>
            <a:endParaRPr sz="907" b="1" dirty="0">
              <a:solidFill>
                <a:srgbClr val="1EBB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ts val="1000"/>
            </a:pPr>
            <a:endParaRPr sz="907" dirty="0">
              <a:solidFill>
                <a:srgbClr val="1EBB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ts val="800"/>
            </a:pPr>
            <a:r>
              <a:rPr lang="en-US" sz="726" dirty="0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overarching business strategy?</a:t>
            </a: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72"/>
              </a:spcBef>
              <a:buSzPts val="800"/>
            </a:pPr>
            <a:r>
              <a:rPr lang="en-US" sz="726" dirty="0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strategic priorities for the business?</a:t>
            </a: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72"/>
              </a:spcBef>
              <a:spcAft>
                <a:spcPts val="272"/>
              </a:spcAft>
              <a:buSzPts val="800"/>
            </a:pPr>
            <a:r>
              <a:rPr lang="en-US" sz="726" dirty="0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the business define success?</a:t>
            </a: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Google Shape;38;g2ec392b2bf5_0_38"/>
          <p:cNvSpPr txBox="1"/>
          <p:nvPr/>
        </p:nvSpPr>
        <p:spPr>
          <a:xfrm>
            <a:off x="2255016" y="2083520"/>
            <a:ext cx="1666402" cy="303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noAutofit/>
          </a:bodyPr>
          <a:lstStyle/>
          <a:p>
            <a:pPr>
              <a:buSzPts val="1100"/>
            </a:pPr>
            <a:r>
              <a:rPr lang="en-US" sz="998" b="1" dirty="0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HR strategic focus </a:t>
            </a:r>
            <a:r>
              <a:rPr lang="en-US" sz="998" b="1" dirty="0" smtClean="0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98" b="1" dirty="0" smtClean="0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98" b="1" dirty="0" smtClean="0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6" dirty="0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does HR have to focus on to enable the business to achieve its strategic objectives</a:t>
            </a: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72"/>
              </a:spcBef>
              <a:buSzPts val="800"/>
            </a:pPr>
            <a:r>
              <a:rPr lang="en-US" sz="726" dirty="0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3-5 things HR has to deliver on to deliver value and impact to the business?</a:t>
            </a: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72"/>
              </a:spcBef>
              <a:buSzPts val="800"/>
            </a:pPr>
            <a:r>
              <a:rPr lang="en-US" sz="726" dirty="0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 these focus areas reflect the industry, workforce and organizational identify?</a:t>
            </a: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4772">
              <a:spcBef>
                <a:spcPts val="272"/>
              </a:spcBef>
              <a:buSzPts val="800"/>
            </a:pPr>
            <a:endParaRPr sz="726" dirty="0">
              <a:solidFill>
                <a:srgbClr val="30206B"/>
              </a:solidFill>
              <a:latin typeface="Times New Roman" panose="02020603050405020304" pitchFamily="18" charset="0"/>
              <a:ea typeface="IBM Plex Sans Condensed"/>
              <a:cs typeface="Times New Roman" panose="02020603050405020304" pitchFamily="18" charset="0"/>
              <a:sym typeface="IBM Plex Sans Condensed"/>
            </a:endParaRPr>
          </a:p>
        </p:txBody>
      </p:sp>
      <p:sp>
        <p:nvSpPr>
          <p:cNvPr id="39" name="Google Shape;39;g2ec392b2bf5_0_38"/>
          <p:cNvSpPr txBox="1"/>
          <p:nvPr/>
        </p:nvSpPr>
        <p:spPr>
          <a:xfrm>
            <a:off x="4067456" y="3705337"/>
            <a:ext cx="1666402" cy="1518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noAutofit/>
          </a:bodyPr>
          <a:lstStyle/>
          <a:p>
            <a:pPr>
              <a:buSzPts val="1100"/>
            </a:pPr>
            <a:r>
              <a:rPr lang="en-US" sz="998" b="1" dirty="0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Stakeholders</a:t>
            </a:r>
            <a: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6" dirty="0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are the key stakeholders that have to be considered in the strategy development?</a:t>
            </a: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72"/>
              </a:spcBef>
              <a:buSzPts val="800"/>
            </a:pPr>
            <a:r>
              <a:rPr lang="en-US" sz="726" dirty="0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their needs?</a:t>
            </a: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72"/>
              </a:spcBef>
              <a:buSzPts val="800"/>
            </a:pPr>
            <a:r>
              <a:rPr lang="en-US" sz="726" dirty="0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should the strategy be translated for them?</a:t>
            </a: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72"/>
              </a:spcBef>
              <a:spcAft>
                <a:spcPts val="308"/>
              </a:spcAft>
              <a:buSzPts val="800"/>
            </a:pPr>
            <a:endParaRPr sz="726" dirty="0">
              <a:solidFill>
                <a:srgbClr val="30206B"/>
              </a:solidFill>
              <a:latin typeface="Times New Roman" panose="02020603050405020304" pitchFamily="18" charset="0"/>
              <a:ea typeface="IBM Plex Sans"/>
              <a:cs typeface="Times New Roman" panose="02020603050405020304" pitchFamily="18" charset="0"/>
              <a:sym typeface="IBM Plex Sans"/>
            </a:endParaRPr>
          </a:p>
        </p:txBody>
      </p:sp>
      <p:sp>
        <p:nvSpPr>
          <p:cNvPr id="40" name="Google Shape;40;g2ec392b2bf5_0_38"/>
          <p:cNvSpPr txBox="1"/>
          <p:nvPr/>
        </p:nvSpPr>
        <p:spPr>
          <a:xfrm>
            <a:off x="4077609" y="2087403"/>
            <a:ext cx="1737435" cy="1404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noAutofit/>
          </a:bodyPr>
          <a:lstStyle/>
          <a:p>
            <a:pPr>
              <a:buSzPts val="1100"/>
            </a:pPr>
            <a:r>
              <a:rPr lang="en-US" sz="998" b="1" dirty="0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People risks to </a:t>
            </a:r>
            <a:endParaRPr sz="998" b="1" dirty="0">
              <a:solidFill>
                <a:srgbClr val="3121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72"/>
              </a:spcBef>
              <a:buSzPts val="1100"/>
            </a:pPr>
            <a:r>
              <a:rPr lang="en-US" sz="998" b="1" dirty="0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mitigate</a:t>
            </a:r>
            <a: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6" dirty="0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people risks do we anticipate, based on the external environment and business priorities?</a:t>
            </a: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72"/>
              </a:spcBef>
              <a:spcAft>
                <a:spcPts val="272"/>
              </a:spcAft>
              <a:buSzPts val="800"/>
            </a:pPr>
            <a:r>
              <a:rPr lang="en-US" sz="726" dirty="0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 we proactively manage these risks in the HR strategy?</a:t>
            </a: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Google Shape;41;g2ec392b2bf5_0_38"/>
          <p:cNvSpPr txBox="1"/>
          <p:nvPr/>
        </p:nvSpPr>
        <p:spPr>
          <a:xfrm>
            <a:off x="433222" y="5286632"/>
            <a:ext cx="4432581" cy="113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noAutofit/>
          </a:bodyPr>
          <a:lstStyle/>
          <a:p>
            <a:pPr>
              <a:buSzPts val="1100"/>
            </a:pPr>
            <a:r>
              <a:rPr lang="en-US" sz="998" b="1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HR ambition and mandate</a:t>
            </a:r>
            <a:r>
              <a:rPr lang="en-US" sz="907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07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6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our overall strategic intent, ambition and vision as HR?</a:t>
            </a:r>
            <a:endParaRPr sz="726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72"/>
              </a:spcBef>
              <a:buSzPts val="800"/>
            </a:pPr>
            <a:r>
              <a:rPr lang="en-US" sz="726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HR’s mandate in delivering on this?</a:t>
            </a:r>
            <a:endParaRPr sz="726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72"/>
              </a:spcBef>
              <a:spcAft>
                <a:spcPts val="272"/>
              </a:spcAft>
              <a:buSzPts val="800"/>
            </a:pPr>
            <a:r>
              <a:rPr lang="en-US" sz="726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strategic choices HR will make to deliver on the strategy?</a:t>
            </a:r>
            <a:endParaRPr sz="726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Google Shape;42;g2ec392b2bf5_0_38"/>
          <p:cNvSpPr txBox="1"/>
          <p:nvPr/>
        </p:nvSpPr>
        <p:spPr>
          <a:xfrm>
            <a:off x="2564203" y="6489867"/>
            <a:ext cx="2252079" cy="315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spAutoFit/>
          </a:bodyPr>
          <a:lstStyle/>
          <a:p>
            <a:pPr algn="r">
              <a:lnSpc>
                <a:spcPct val="115000"/>
              </a:lnSpc>
              <a:buSzPts val="1020"/>
            </a:pPr>
            <a:r>
              <a:rPr lang="en-US" sz="925" b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sz="925" b="1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Google Shape;43;g2ec392b2bf5_0_38"/>
          <p:cNvSpPr txBox="1"/>
          <p:nvPr/>
        </p:nvSpPr>
        <p:spPr>
          <a:xfrm>
            <a:off x="5064910" y="6489867"/>
            <a:ext cx="2226496" cy="315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spAutoFit/>
          </a:bodyPr>
          <a:lstStyle/>
          <a:p>
            <a:pPr>
              <a:lnSpc>
                <a:spcPct val="115000"/>
              </a:lnSpc>
              <a:buSzPts val="1020"/>
            </a:pPr>
            <a:r>
              <a:rPr lang="en-US" sz="925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EXECUTION</a:t>
            </a:r>
            <a:endParaRPr sz="925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Google Shape;44;g2ec392b2bf5_0_38"/>
          <p:cNvCxnSpPr/>
          <p:nvPr/>
        </p:nvCxnSpPr>
        <p:spPr>
          <a:xfrm>
            <a:off x="4945160" y="5249247"/>
            <a:ext cx="0" cy="1510458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45" name="Google Shape;45;g2ec392b2bf5_0_38"/>
          <p:cNvSpPr txBox="1"/>
          <p:nvPr/>
        </p:nvSpPr>
        <p:spPr>
          <a:xfrm>
            <a:off x="5962608" y="2095138"/>
            <a:ext cx="1666402" cy="3109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noAutofit/>
          </a:bodyPr>
          <a:lstStyle/>
          <a:p>
            <a:pPr>
              <a:buSzPts val="1100"/>
            </a:pPr>
            <a:r>
              <a:rPr lang="en-US" sz="998" b="1" dirty="0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Strategic initiatives</a:t>
            </a:r>
            <a: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6" dirty="0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initiatives that HR has to focus on to deliver on the strategic focus areas?</a:t>
            </a: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72"/>
              </a:spcBef>
              <a:spcAft>
                <a:spcPts val="272"/>
              </a:spcAft>
              <a:buSzPts val="800"/>
            </a:pPr>
            <a:r>
              <a:rPr lang="en-US" sz="726" dirty="0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timelines associated with these?</a:t>
            </a: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Google Shape;46;g2ec392b2bf5_0_38"/>
          <p:cNvSpPr txBox="1"/>
          <p:nvPr/>
        </p:nvSpPr>
        <p:spPr>
          <a:xfrm>
            <a:off x="7778157" y="2091368"/>
            <a:ext cx="1666402" cy="1329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noAutofit/>
          </a:bodyPr>
          <a:lstStyle/>
          <a:p>
            <a:pPr>
              <a:buSzPts val="1100"/>
            </a:pPr>
            <a:r>
              <a:rPr lang="en-US" sz="998" b="1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Key resources</a:t>
            </a:r>
            <a:endParaRPr sz="998" b="1">
              <a:solidFill>
                <a:srgbClr val="3121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72"/>
              </a:spcBef>
              <a:buSzPts val="1000"/>
            </a:pPr>
            <a:r>
              <a:rPr lang="en-US" sz="907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6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physical, human, and financial resources are required to deliver on the strategic initiatives?</a:t>
            </a:r>
            <a:endParaRPr sz="726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72"/>
              </a:spcBef>
              <a:buSzPts val="800"/>
            </a:pPr>
            <a:r>
              <a:rPr lang="en-US" sz="726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is responsible for execution?</a:t>
            </a:r>
            <a:endParaRPr sz="726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72"/>
              </a:spcBef>
              <a:spcAft>
                <a:spcPts val="272"/>
              </a:spcAft>
              <a:buSzPts val="800"/>
            </a:pPr>
            <a:r>
              <a:rPr lang="en-US" sz="726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enablement is required?</a:t>
            </a:r>
            <a:endParaRPr sz="726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Google Shape;47;g2ec392b2bf5_0_38"/>
          <p:cNvSpPr txBox="1"/>
          <p:nvPr/>
        </p:nvSpPr>
        <p:spPr>
          <a:xfrm>
            <a:off x="7778163" y="4041357"/>
            <a:ext cx="1666402" cy="1182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noAutofit/>
          </a:bodyPr>
          <a:lstStyle/>
          <a:p>
            <a:pPr>
              <a:buSzPts val="1100"/>
            </a:pPr>
            <a:r>
              <a:rPr lang="en-US" sz="998" b="1" dirty="0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Success metrics</a:t>
            </a:r>
            <a: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6" dirty="0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will execution of the strategy be monitored and measured?</a:t>
            </a: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72"/>
              </a:spcBef>
              <a:spcAft>
                <a:spcPts val="272"/>
              </a:spcAft>
              <a:buSzPts val="800"/>
            </a:pPr>
            <a:r>
              <a:rPr lang="en-US" sz="726" dirty="0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will impact of the strategy be measured?</a:t>
            </a: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Google Shape;48;g2ec392b2bf5_0_38"/>
          <p:cNvSpPr txBox="1"/>
          <p:nvPr/>
        </p:nvSpPr>
        <p:spPr>
          <a:xfrm>
            <a:off x="5020156" y="5286634"/>
            <a:ext cx="4432581" cy="113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noAutofit/>
          </a:bodyPr>
          <a:lstStyle/>
          <a:p>
            <a:pPr>
              <a:buSzPts val="1100"/>
            </a:pPr>
            <a:r>
              <a:rPr lang="en-US" sz="998" b="1" dirty="0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HR investments to be made</a:t>
            </a:r>
            <a: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sz="726" b="1" dirty="0">
              <a:solidFill>
                <a:srgbClr val="1EBB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272"/>
              </a:spcAft>
              <a:buSzPts val="800"/>
            </a:pPr>
            <a:r>
              <a:rPr lang="en-US" sz="726" dirty="0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investments need to be made to successfully deliver on the HR strategy?</a:t>
            </a: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Google Shape;49;g2ec392b2bf5_0_38"/>
          <p:cNvCxnSpPr/>
          <p:nvPr/>
        </p:nvCxnSpPr>
        <p:spPr>
          <a:xfrm>
            <a:off x="5883863" y="2057115"/>
            <a:ext cx="0" cy="3192101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50" name="Google Shape;50;g2ec392b2bf5_0_38"/>
          <p:cNvCxnSpPr/>
          <p:nvPr/>
        </p:nvCxnSpPr>
        <p:spPr>
          <a:xfrm>
            <a:off x="5902556" y="5245558"/>
            <a:ext cx="3630814" cy="0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1" name="Google Shape;51;g2ec392b2bf5_0_38"/>
          <p:cNvCxnSpPr/>
          <p:nvPr/>
        </p:nvCxnSpPr>
        <p:spPr>
          <a:xfrm rot="10800000">
            <a:off x="4948512" y="5244481"/>
            <a:ext cx="941655" cy="0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52" name="Google Shape;52;g2ec392b2bf5_0_38"/>
          <p:cNvCxnSpPr/>
          <p:nvPr/>
        </p:nvCxnSpPr>
        <p:spPr>
          <a:xfrm>
            <a:off x="4945240" y="2046178"/>
            <a:ext cx="948186" cy="0"/>
          </a:xfrm>
          <a:prstGeom prst="straightConnector1">
            <a:avLst/>
          </a:prstGeom>
          <a:noFill/>
          <a:ln w="19050" cap="flat" cmpd="sng">
            <a:solidFill>
              <a:srgbClr val="30206B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54" name="Google Shape;54;g2ec392b2bf5_0_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11322" y="3714069"/>
            <a:ext cx="302846" cy="3028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55" name="Google Shape;55;g2ec392b2bf5_0_3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28457" y="2100149"/>
            <a:ext cx="270363" cy="2703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56" name="Google Shape;56;g2ec392b2bf5_0_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44897" y="2105223"/>
            <a:ext cx="270375" cy="2703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57" name="Google Shape;57;g2ec392b2bf5_0_3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26235" y="5312163"/>
            <a:ext cx="253470" cy="2534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58" name="Google Shape;58;g2ec392b2bf5_0_3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78313" y="2105224"/>
            <a:ext cx="302846" cy="30287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</p:pic>
      <p:pic>
        <p:nvPicPr>
          <p:cNvPr id="59" name="Google Shape;59;g2ec392b2bf5_0_3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175086" y="2105242"/>
            <a:ext cx="293430" cy="2934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</p:pic>
      <p:pic>
        <p:nvPicPr>
          <p:cNvPr id="61" name="Google Shape;61;g2ec392b2bf5_0_3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209209" y="5303854"/>
            <a:ext cx="270375" cy="27037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</p:pic>
      <p:sp>
        <p:nvSpPr>
          <p:cNvPr id="63" name="Google Shape;63;g2ec392b2bf5_0_38"/>
          <p:cNvSpPr txBox="1"/>
          <p:nvPr/>
        </p:nvSpPr>
        <p:spPr>
          <a:xfrm>
            <a:off x="288334" y="1319656"/>
            <a:ext cx="7902824" cy="582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39" tIns="82939" rIns="82939" bIns="82939" anchor="t" anchorCtr="0">
            <a:spAutoFit/>
          </a:bodyPr>
          <a:lstStyle/>
          <a:p>
            <a:r>
              <a:rPr lang="en-US" sz="9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Carefully review the canvas sections and the guiding questions in each section.</a:t>
            </a:r>
            <a:endParaRPr sz="9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9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Gather relevant information to complete each section. Use the guiding questions to inform your answers.</a:t>
            </a:r>
            <a:endParaRPr sz="9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9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Once completed, the canvas should provide a clear roadmap for your HR strategy. Revisit it regularly to track progress and adjust as needed.</a:t>
            </a:r>
            <a:endParaRPr sz="9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4" name="Google Shape;64;g2ec392b2bf5_0_38"/>
          <p:cNvGraphicFramePr/>
          <p:nvPr>
            <p:extLst/>
          </p:nvPr>
        </p:nvGraphicFramePr>
        <p:xfrm>
          <a:off x="0" y="0"/>
          <a:ext cx="9905999" cy="946191"/>
        </p:xfrm>
        <a:graphic>
          <a:graphicData uri="http://schemas.openxmlformats.org/drawingml/2006/table">
            <a:tbl>
              <a:tblPr>
                <a:noFill/>
                <a:tableStyleId>{15D392B0-895E-48AF-A2CE-2CCF7080711B}</a:tableStyleId>
              </a:tblPr>
              <a:tblGrid>
                <a:gridCol w="9905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619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 </a:t>
                      </a:r>
                      <a:endParaRPr sz="1200" dirty="0"/>
                    </a:p>
                  </a:txBody>
                  <a:tcPr marL="82939" marR="82939" marT="82939" marB="82939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5" name="Google Shape;65;g2ec392b2bf5_0_38"/>
          <p:cNvSpPr txBox="1">
            <a:spLocks noGrp="1"/>
          </p:cNvSpPr>
          <p:nvPr>
            <p:ph type="title"/>
          </p:nvPr>
        </p:nvSpPr>
        <p:spPr>
          <a:xfrm>
            <a:off x="517960" y="293791"/>
            <a:ext cx="4513955" cy="522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b="1" dirty="0">
                <a:solidFill>
                  <a:schemeClr val="lt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HR Strategy Canvas</a:t>
            </a:r>
            <a:endParaRPr b="1" dirty="0">
              <a:solidFill>
                <a:schemeClr val="lt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8D78F0-B8DE-6446-A7BC-6B4C0A15DBC7}"/>
              </a:ext>
            </a:extLst>
          </p:cNvPr>
          <p:cNvSpPr txBox="1"/>
          <p:nvPr/>
        </p:nvSpPr>
        <p:spPr>
          <a:xfrm>
            <a:off x="288334" y="992365"/>
            <a:ext cx="1031051" cy="287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70" b="1" dirty="0">
                <a:solidFill>
                  <a:srgbClr val="3020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Instructions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0930F6A-E76A-07C2-DFF9-4472F61922AB}"/>
              </a:ext>
            </a:extLst>
          </p:cNvPr>
          <p:cNvCxnSpPr>
            <a:cxnSpLocks/>
          </p:cNvCxnSpPr>
          <p:nvPr/>
        </p:nvCxnSpPr>
        <p:spPr>
          <a:xfrm>
            <a:off x="357461" y="1314443"/>
            <a:ext cx="91981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D203299C-EE9C-9FA6-6F3F-5EF0EE4520D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65379" y="2114495"/>
            <a:ext cx="256039" cy="25603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6B87A92-6C77-5633-B5B5-8715FFF7A8E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189235" y="4073758"/>
            <a:ext cx="291909" cy="286186"/>
          </a:xfrm>
          <a:prstGeom prst="rect">
            <a:avLst/>
          </a:prstGeom>
          <a:ln>
            <a:solidFill>
              <a:schemeClr val="accent6"/>
            </a:solidFill>
          </a:ln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A991579-1E6D-B3D0-CC54-AE75978E18B4}"/>
              </a:ext>
            </a:extLst>
          </p:cNvPr>
          <p:cNvCxnSpPr>
            <a:cxnSpLocks/>
          </p:cNvCxnSpPr>
          <p:nvPr/>
        </p:nvCxnSpPr>
        <p:spPr>
          <a:xfrm>
            <a:off x="357461" y="224238"/>
            <a:ext cx="0" cy="497716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49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oogle Shape;64;g2ec392b2bf5_0_38">
            <a:extLst>
              <a:ext uri="{FF2B5EF4-FFF2-40B4-BE49-F238E27FC236}">
                <a16:creationId xmlns:a16="http://schemas.microsoft.com/office/drawing/2014/main" id="{C4BE9AD0-F7A3-3FBF-5E9F-21674E596FB6}"/>
              </a:ext>
            </a:extLst>
          </p:cNvPr>
          <p:cNvGraphicFramePr/>
          <p:nvPr>
            <p:extLst/>
          </p:nvPr>
        </p:nvGraphicFramePr>
        <p:xfrm>
          <a:off x="0" y="0"/>
          <a:ext cx="9905999" cy="946191"/>
        </p:xfrm>
        <a:graphic>
          <a:graphicData uri="http://schemas.openxmlformats.org/drawingml/2006/table">
            <a:tbl>
              <a:tblPr>
                <a:noFill/>
                <a:tableStyleId>{15D392B0-895E-48AF-A2CE-2CCF7080711B}</a:tableStyleId>
              </a:tblPr>
              <a:tblGrid>
                <a:gridCol w="9905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619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 </a:t>
                      </a:r>
                      <a:endParaRPr sz="1200" dirty="0"/>
                    </a:p>
                  </a:txBody>
                  <a:tcPr marL="82939" marR="82939" marT="82939" marB="82939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2" name="Google Shape;72;g302d5a6b057_0_31"/>
          <p:cNvSpPr/>
          <p:nvPr/>
        </p:nvSpPr>
        <p:spPr>
          <a:xfrm>
            <a:off x="369112" y="1493175"/>
            <a:ext cx="9173786" cy="4426050"/>
          </a:xfrm>
          <a:prstGeom prst="roundRect">
            <a:avLst>
              <a:gd name="adj" fmla="val 1371"/>
            </a:avLst>
          </a:prstGeom>
          <a:solidFill>
            <a:srgbClr val="FFFFFF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5205" tIns="75205" rIns="75205" bIns="75205" anchor="ctr" anchorCtr="0">
            <a:noAutofit/>
          </a:bodyPr>
          <a:lstStyle/>
          <a:p>
            <a:pPr>
              <a:buSzPts val="100"/>
            </a:pPr>
            <a:endParaRPr sz="100" dirty="0">
              <a:solidFill>
                <a:srgbClr val="30206B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73" name="Google Shape;73;g302d5a6b057_0_31"/>
          <p:cNvSpPr/>
          <p:nvPr/>
        </p:nvSpPr>
        <p:spPr>
          <a:xfrm>
            <a:off x="4927866" y="1493175"/>
            <a:ext cx="4620912" cy="4426050"/>
          </a:xfrm>
          <a:prstGeom prst="roundRect">
            <a:avLst>
              <a:gd name="adj" fmla="val 1371"/>
            </a:avLst>
          </a:prstGeom>
          <a:solidFill>
            <a:srgbClr val="FFFFFF"/>
          </a:solidFill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5205" tIns="75205" rIns="75205" bIns="75205" anchor="ctr" anchorCtr="0">
            <a:noAutofit/>
          </a:bodyPr>
          <a:lstStyle/>
          <a:p>
            <a:pPr>
              <a:buSzPts val="100"/>
            </a:pPr>
            <a:endParaRPr sz="100" dirty="0">
              <a:solidFill>
                <a:srgbClr val="30206B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74" name="Google Shape;74;g302d5a6b057_0_31"/>
          <p:cNvSpPr/>
          <p:nvPr/>
        </p:nvSpPr>
        <p:spPr>
          <a:xfrm>
            <a:off x="4817747" y="1504183"/>
            <a:ext cx="279503" cy="440454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8779" tIns="18779" rIns="18779" bIns="18779" anchor="ctr" anchorCtr="0">
            <a:noAutofit/>
          </a:bodyPr>
          <a:lstStyle/>
          <a:p>
            <a:pPr>
              <a:buSzPts val="100"/>
            </a:pPr>
            <a:endParaRPr sz="100" dirty="0">
              <a:solidFill>
                <a:srgbClr val="30206B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cxnSp>
        <p:nvCxnSpPr>
          <p:cNvPr id="75" name="Google Shape;75;g302d5a6b057_0_31"/>
          <p:cNvCxnSpPr/>
          <p:nvPr/>
        </p:nvCxnSpPr>
        <p:spPr>
          <a:xfrm>
            <a:off x="357461" y="4692540"/>
            <a:ext cx="4584716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6" name="Google Shape;76;g302d5a6b057_0_31"/>
          <p:cNvCxnSpPr/>
          <p:nvPr/>
        </p:nvCxnSpPr>
        <p:spPr>
          <a:xfrm>
            <a:off x="2160207" y="1493175"/>
            <a:ext cx="0" cy="3201626"/>
          </a:xfrm>
          <a:prstGeom prst="straightConnector1">
            <a:avLst/>
          </a:prstGeom>
          <a:noFill/>
          <a:ln w="19050" cap="flat" cmpd="sng">
            <a:solidFill>
              <a:srgbClr val="30206B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7" name="Google Shape;77;g302d5a6b057_0_31"/>
          <p:cNvCxnSpPr/>
          <p:nvPr/>
        </p:nvCxnSpPr>
        <p:spPr>
          <a:xfrm>
            <a:off x="4016199" y="1493175"/>
            <a:ext cx="0" cy="3196727"/>
          </a:xfrm>
          <a:prstGeom prst="straightConnector1">
            <a:avLst/>
          </a:prstGeom>
          <a:noFill/>
          <a:ln w="19050" cap="flat" cmpd="sng">
            <a:solidFill>
              <a:srgbClr val="30206B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8" name="Google Shape;78;g302d5a6b057_0_31"/>
          <p:cNvCxnSpPr/>
          <p:nvPr/>
        </p:nvCxnSpPr>
        <p:spPr>
          <a:xfrm>
            <a:off x="7735997" y="1493175"/>
            <a:ext cx="0" cy="3196727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9" name="Google Shape;79;g302d5a6b057_0_31"/>
          <p:cNvCxnSpPr/>
          <p:nvPr/>
        </p:nvCxnSpPr>
        <p:spPr>
          <a:xfrm>
            <a:off x="7743586" y="3448298"/>
            <a:ext cx="1795131" cy="0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0" name="Google Shape;80;g302d5a6b057_0_31"/>
          <p:cNvCxnSpPr/>
          <p:nvPr/>
        </p:nvCxnSpPr>
        <p:spPr>
          <a:xfrm>
            <a:off x="4023881" y="3120223"/>
            <a:ext cx="1848474" cy="0"/>
          </a:xfrm>
          <a:prstGeom prst="straightConnector1">
            <a:avLst/>
          </a:prstGeom>
          <a:noFill/>
          <a:ln w="19050" cap="flat" cmpd="sng">
            <a:solidFill>
              <a:srgbClr val="30206B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1" name="Google Shape;81;g302d5a6b057_0_31"/>
          <p:cNvSpPr txBox="1"/>
          <p:nvPr/>
        </p:nvSpPr>
        <p:spPr>
          <a:xfrm>
            <a:off x="433223" y="1530503"/>
            <a:ext cx="1666402" cy="3121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noAutofit/>
          </a:bodyPr>
          <a:lstStyle/>
          <a:p>
            <a:pPr>
              <a:buSzPts val="1100"/>
            </a:pPr>
            <a:r>
              <a:rPr lang="en-US" sz="998" b="1" dirty="0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Business priorities</a:t>
            </a:r>
            <a:endParaRPr sz="907" b="1" dirty="0">
              <a:solidFill>
                <a:srgbClr val="1EBB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ts val="1000"/>
            </a:pPr>
            <a:endParaRPr sz="907" dirty="0">
              <a:solidFill>
                <a:srgbClr val="1EBB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72"/>
              </a:spcBef>
              <a:spcAft>
                <a:spcPts val="272"/>
              </a:spcAft>
              <a:buSzPts val="800"/>
            </a:pP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Google Shape;82;g302d5a6b057_0_31"/>
          <p:cNvSpPr txBox="1"/>
          <p:nvPr/>
        </p:nvSpPr>
        <p:spPr>
          <a:xfrm>
            <a:off x="2255016" y="1530502"/>
            <a:ext cx="1666402" cy="303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noAutofit/>
          </a:bodyPr>
          <a:lstStyle/>
          <a:p>
            <a:pPr>
              <a:buSzPts val="1100"/>
            </a:pPr>
            <a:r>
              <a:rPr lang="en-US" sz="998" b="1" dirty="0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HR strategic focus </a:t>
            </a:r>
            <a:r>
              <a:rPr lang="en-US" sz="998" b="1" dirty="0" smtClean="0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98" b="1" dirty="0" smtClean="0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98" b="1" dirty="0" smtClean="0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4772">
              <a:spcBef>
                <a:spcPts val="272"/>
              </a:spcBef>
              <a:buSzPts val="800"/>
            </a:pPr>
            <a:endParaRPr sz="726" dirty="0">
              <a:solidFill>
                <a:srgbClr val="30206B"/>
              </a:solidFill>
              <a:latin typeface="Times New Roman" panose="02020603050405020304" pitchFamily="18" charset="0"/>
              <a:ea typeface="IBM Plex Sans Condensed"/>
              <a:cs typeface="Times New Roman" panose="02020603050405020304" pitchFamily="18" charset="0"/>
              <a:sym typeface="IBM Plex Sans Condensed"/>
            </a:endParaRPr>
          </a:p>
        </p:txBody>
      </p:sp>
      <p:sp>
        <p:nvSpPr>
          <p:cNvPr id="83" name="Google Shape;83;g302d5a6b057_0_31"/>
          <p:cNvSpPr txBox="1"/>
          <p:nvPr/>
        </p:nvSpPr>
        <p:spPr>
          <a:xfrm>
            <a:off x="4067456" y="3152319"/>
            <a:ext cx="1666402" cy="1518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noAutofit/>
          </a:bodyPr>
          <a:lstStyle/>
          <a:p>
            <a:pPr>
              <a:buSzPts val="1100"/>
            </a:pPr>
            <a:r>
              <a:rPr lang="en-US" sz="998" b="1" dirty="0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Stakeholders</a:t>
            </a:r>
            <a: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72"/>
              </a:spcBef>
              <a:spcAft>
                <a:spcPts val="308"/>
              </a:spcAft>
              <a:buSzPts val="800"/>
            </a:pPr>
            <a:endParaRPr sz="726" dirty="0">
              <a:solidFill>
                <a:srgbClr val="30206B"/>
              </a:solidFill>
              <a:latin typeface="Times New Roman" panose="02020603050405020304" pitchFamily="18" charset="0"/>
              <a:ea typeface="IBM Plex Sans"/>
              <a:cs typeface="Times New Roman" panose="02020603050405020304" pitchFamily="18" charset="0"/>
              <a:sym typeface="IBM Plex Sans"/>
            </a:endParaRPr>
          </a:p>
        </p:txBody>
      </p:sp>
      <p:sp>
        <p:nvSpPr>
          <p:cNvPr id="84" name="Google Shape;84;g302d5a6b057_0_31"/>
          <p:cNvSpPr txBox="1"/>
          <p:nvPr/>
        </p:nvSpPr>
        <p:spPr>
          <a:xfrm>
            <a:off x="4077609" y="1534385"/>
            <a:ext cx="1737435" cy="1404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noAutofit/>
          </a:bodyPr>
          <a:lstStyle/>
          <a:p>
            <a:pPr>
              <a:buSzPts val="1100"/>
            </a:pPr>
            <a:r>
              <a:rPr lang="en-US" sz="998" b="1" dirty="0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People risks to </a:t>
            </a:r>
            <a:endParaRPr sz="998" b="1" dirty="0">
              <a:solidFill>
                <a:srgbClr val="3121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72"/>
              </a:spcBef>
              <a:buSzPts val="1100"/>
            </a:pPr>
            <a:r>
              <a:rPr lang="en-US" sz="998" b="1" dirty="0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mitigate</a:t>
            </a:r>
            <a: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Google Shape;85;g302d5a6b057_0_31"/>
          <p:cNvSpPr txBox="1"/>
          <p:nvPr/>
        </p:nvSpPr>
        <p:spPr>
          <a:xfrm>
            <a:off x="433222" y="4733614"/>
            <a:ext cx="4432581" cy="113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noAutofit/>
          </a:bodyPr>
          <a:lstStyle/>
          <a:p>
            <a:pPr>
              <a:buSzPts val="1100"/>
            </a:pPr>
            <a:r>
              <a:rPr lang="en-US" sz="998" b="1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HR ambition and mandate</a:t>
            </a:r>
            <a:r>
              <a:rPr lang="en-US" sz="907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sz="726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Google Shape;86;g302d5a6b057_0_31"/>
          <p:cNvSpPr txBox="1"/>
          <p:nvPr/>
        </p:nvSpPr>
        <p:spPr>
          <a:xfrm>
            <a:off x="2564203" y="5936849"/>
            <a:ext cx="2252079" cy="315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spAutoFit/>
          </a:bodyPr>
          <a:lstStyle/>
          <a:p>
            <a:pPr algn="r">
              <a:lnSpc>
                <a:spcPct val="115000"/>
              </a:lnSpc>
              <a:buSzPts val="1020"/>
            </a:pPr>
            <a:r>
              <a:rPr lang="en-US" sz="925" b="1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sz="925" b="1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Google Shape;87;g302d5a6b057_0_31"/>
          <p:cNvSpPr txBox="1"/>
          <p:nvPr/>
        </p:nvSpPr>
        <p:spPr>
          <a:xfrm>
            <a:off x="5064910" y="5936849"/>
            <a:ext cx="2226496" cy="315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spAutoFit/>
          </a:bodyPr>
          <a:lstStyle/>
          <a:p>
            <a:pPr>
              <a:lnSpc>
                <a:spcPct val="115000"/>
              </a:lnSpc>
              <a:buSzPts val="1020"/>
            </a:pPr>
            <a:r>
              <a:rPr lang="en-US" sz="925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EXECUTION</a:t>
            </a:r>
            <a:endParaRPr sz="925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8" name="Google Shape;88;g302d5a6b057_0_31"/>
          <p:cNvCxnSpPr/>
          <p:nvPr/>
        </p:nvCxnSpPr>
        <p:spPr>
          <a:xfrm>
            <a:off x="4945160" y="4696229"/>
            <a:ext cx="0" cy="1510458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89" name="Google Shape;89;g302d5a6b057_0_31"/>
          <p:cNvSpPr txBox="1"/>
          <p:nvPr/>
        </p:nvSpPr>
        <p:spPr>
          <a:xfrm>
            <a:off x="5962608" y="1542120"/>
            <a:ext cx="1666402" cy="3109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noAutofit/>
          </a:bodyPr>
          <a:lstStyle/>
          <a:p>
            <a:pPr>
              <a:buSzPts val="1100"/>
            </a:pPr>
            <a:r>
              <a:rPr lang="en-US" sz="998" b="1" dirty="0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Strategic initiatives</a:t>
            </a:r>
            <a: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 dirty="0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sz="726" dirty="0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Google Shape;90;g302d5a6b057_0_31"/>
          <p:cNvSpPr txBox="1"/>
          <p:nvPr/>
        </p:nvSpPr>
        <p:spPr>
          <a:xfrm>
            <a:off x="7778157" y="1538349"/>
            <a:ext cx="1666402" cy="1329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noAutofit/>
          </a:bodyPr>
          <a:lstStyle/>
          <a:p>
            <a:pPr>
              <a:buSzPts val="1100"/>
            </a:pPr>
            <a:r>
              <a:rPr lang="en-US" sz="998" b="1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Key resources</a:t>
            </a:r>
            <a:endParaRPr sz="998" b="1">
              <a:solidFill>
                <a:srgbClr val="3121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72"/>
              </a:spcBef>
              <a:buSzPts val="1000"/>
            </a:pPr>
            <a:endParaRPr sz="726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Google Shape;91;g302d5a6b057_0_31"/>
          <p:cNvSpPr txBox="1"/>
          <p:nvPr/>
        </p:nvSpPr>
        <p:spPr>
          <a:xfrm>
            <a:off x="7778163" y="3488339"/>
            <a:ext cx="1666402" cy="113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noAutofit/>
          </a:bodyPr>
          <a:lstStyle/>
          <a:p>
            <a:pPr>
              <a:buSzPts val="1100"/>
            </a:pPr>
            <a:r>
              <a:rPr lang="en-US" sz="998" b="1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Success metrics</a:t>
            </a:r>
            <a:r>
              <a:rPr lang="en-US" sz="907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07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sz="726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Google Shape;92;g302d5a6b057_0_31"/>
          <p:cNvSpPr txBox="1"/>
          <p:nvPr/>
        </p:nvSpPr>
        <p:spPr>
          <a:xfrm>
            <a:off x="5020156" y="4733616"/>
            <a:ext cx="4432581" cy="113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205" tIns="75205" rIns="75205" bIns="75205" anchor="t" anchorCtr="0">
            <a:noAutofit/>
          </a:bodyPr>
          <a:lstStyle/>
          <a:p>
            <a:pPr>
              <a:buSzPts val="1100"/>
            </a:pPr>
            <a:r>
              <a:rPr lang="en-US" sz="998" b="1">
                <a:solidFill>
                  <a:srgbClr val="31216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HR investments to be made</a:t>
            </a:r>
            <a:r>
              <a:rPr lang="en-US" sz="907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07">
                <a:solidFill>
                  <a:srgbClr val="1EBB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sz="726" b="1">
              <a:solidFill>
                <a:srgbClr val="1EBB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272"/>
              </a:spcAft>
              <a:buSzPts val="800"/>
            </a:pPr>
            <a:endParaRPr sz="726">
              <a:solidFill>
                <a:srgbClr val="30206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3" name="Google Shape;93;g302d5a6b057_0_31"/>
          <p:cNvCxnSpPr/>
          <p:nvPr/>
        </p:nvCxnSpPr>
        <p:spPr>
          <a:xfrm>
            <a:off x="5883863" y="1504097"/>
            <a:ext cx="0" cy="3192101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94" name="Google Shape;94;g302d5a6b057_0_31"/>
          <p:cNvCxnSpPr/>
          <p:nvPr/>
        </p:nvCxnSpPr>
        <p:spPr>
          <a:xfrm>
            <a:off x="5902556" y="4692540"/>
            <a:ext cx="3630814" cy="0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5" name="Google Shape;95;g302d5a6b057_0_31"/>
          <p:cNvCxnSpPr/>
          <p:nvPr/>
        </p:nvCxnSpPr>
        <p:spPr>
          <a:xfrm rot="10800000">
            <a:off x="4948512" y="4691463"/>
            <a:ext cx="941655" cy="0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96" name="Google Shape;96;g302d5a6b057_0_31"/>
          <p:cNvCxnSpPr/>
          <p:nvPr/>
        </p:nvCxnSpPr>
        <p:spPr>
          <a:xfrm>
            <a:off x="4945240" y="1493160"/>
            <a:ext cx="948186" cy="0"/>
          </a:xfrm>
          <a:prstGeom prst="straightConnector1">
            <a:avLst/>
          </a:prstGeom>
          <a:noFill/>
          <a:ln w="19050" cap="flat" cmpd="sng">
            <a:solidFill>
              <a:srgbClr val="30206B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98" name="Google Shape;98;g302d5a6b057_0_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11322" y="3161051"/>
            <a:ext cx="302846" cy="3028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99" name="Google Shape;99;g302d5a6b057_0_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28457" y="1547131"/>
            <a:ext cx="270363" cy="2703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0" name="Google Shape;100;g302d5a6b057_0_3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44897" y="1552205"/>
            <a:ext cx="270375" cy="2703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1" name="Google Shape;101;g302d5a6b057_0_3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26235" y="4759145"/>
            <a:ext cx="253470" cy="2534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2" name="Google Shape;102;g302d5a6b057_0_3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78313" y="1552206"/>
            <a:ext cx="302846" cy="30287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</p:pic>
      <p:pic>
        <p:nvPicPr>
          <p:cNvPr id="103" name="Google Shape;103;g302d5a6b057_0_3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176344" y="1534385"/>
            <a:ext cx="293430" cy="2934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</p:pic>
      <p:pic>
        <p:nvPicPr>
          <p:cNvPr id="105" name="Google Shape;105;g302d5a6b057_0_3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210769" y="4729959"/>
            <a:ext cx="270375" cy="27037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</p:pic>
      <p:sp>
        <p:nvSpPr>
          <p:cNvPr id="107" name="Google Shape;107;g302d5a6b057_0_31"/>
          <p:cNvSpPr txBox="1">
            <a:spLocks noGrp="1"/>
          </p:cNvSpPr>
          <p:nvPr>
            <p:ph type="title"/>
          </p:nvPr>
        </p:nvSpPr>
        <p:spPr>
          <a:xfrm>
            <a:off x="517960" y="293791"/>
            <a:ext cx="5075138" cy="522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b="1" dirty="0">
                <a:solidFill>
                  <a:schemeClr val="lt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HR Strategy Canvas</a:t>
            </a:r>
            <a:endParaRPr b="1" dirty="0">
              <a:solidFill>
                <a:schemeClr val="lt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4ABBFB-2DF0-EDB0-9E2E-FB839EC9166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90243" y="1583949"/>
            <a:ext cx="256039" cy="25603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B81D04E-48D6-C34E-719B-44D1D836C67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201155" y="3485718"/>
            <a:ext cx="291909" cy="286186"/>
          </a:xfrm>
          <a:prstGeom prst="rect">
            <a:avLst/>
          </a:prstGeom>
          <a:ln>
            <a:solidFill>
              <a:schemeClr val="accent6"/>
            </a:solidFill>
          </a:ln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45B6896-4201-4889-E733-6AA284DF2B0E}"/>
              </a:ext>
            </a:extLst>
          </p:cNvPr>
          <p:cNvCxnSpPr>
            <a:cxnSpLocks/>
          </p:cNvCxnSpPr>
          <p:nvPr/>
        </p:nvCxnSpPr>
        <p:spPr>
          <a:xfrm>
            <a:off x="357461" y="224238"/>
            <a:ext cx="0" cy="497716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84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IHR Color Palette">
      <a:dk1>
        <a:srgbClr val="30206B"/>
      </a:dk1>
      <a:lt1>
        <a:srgbClr val="FFFFFF"/>
      </a:lt1>
      <a:dk2>
        <a:srgbClr val="1EBBF0"/>
      </a:dk2>
      <a:lt2>
        <a:srgbClr val="E9FAFF"/>
      </a:lt2>
      <a:accent1>
        <a:srgbClr val="B0E7FF"/>
      </a:accent1>
      <a:accent2>
        <a:srgbClr val="5D5CFF"/>
      </a:accent2>
      <a:accent3>
        <a:srgbClr val="00A0AF"/>
      </a:accent3>
      <a:accent4>
        <a:srgbClr val="FFAB00"/>
      </a:accent4>
      <a:accent5>
        <a:srgbClr val="F35C0F"/>
      </a:accent5>
      <a:accent6>
        <a:srgbClr val="E32C34"/>
      </a:accent6>
      <a:hlink>
        <a:srgbClr val="1EBBF0"/>
      </a:hlink>
      <a:folHlink>
        <a:srgbClr val="3020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184</Words>
  <Application>Microsoft Office PowerPoint</Application>
  <PresentationFormat>A4 Paper (210x297 mm)</PresentationFormat>
  <Paragraphs>49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IBM Plex Sans Light</vt:lpstr>
      <vt:lpstr>Times New Roman</vt:lpstr>
      <vt:lpstr>IBM Plex Sans Medium</vt:lpstr>
      <vt:lpstr>Calibri</vt:lpstr>
      <vt:lpstr>IBM Plex Mono Medium</vt:lpstr>
      <vt:lpstr>IBM Plex Sans Condensed</vt:lpstr>
      <vt:lpstr>Arial</vt:lpstr>
      <vt:lpstr>IBM Plex Sans</vt:lpstr>
      <vt:lpstr>Office Theme</vt:lpstr>
      <vt:lpstr>HR Strategy Canvas</vt:lpstr>
      <vt:lpstr>HR Strategy Canvas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Anouk</dc:creator>
  <cp:lastModifiedBy>user</cp:lastModifiedBy>
  <cp:revision>17</cp:revision>
  <dcterms:created xsi:type="dcterms:W3CDTF">2024-05-08T11:11:39Z</dcterms:created>
  <dcterms:modified xsi:type="dcterms:W3CDTF">2024-12-03T06:52:46Z</dcterms:modified>
</cp:coreProperties>
</file>